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Lst>
  <p:notesMasterIdLst>
    <p:notesMasterId r:id="rId32"/>
  </p:notesMasterIdLst>
  <p:sldIdLst>
    <p:sldId id="256" r:id="rId2"/>
    <p:sldId id="258" r:id="rId3"/>
    <p:sldId id="259" r:id="rId4"/>
    <p:sldId id="285" r:id="rId5"/>
    <p:sldId id="260" r:id="rId6"/>
    <p:sldId id="261" r:id="rId7"/>
    <p:sldId id="262" r:id="rId8"/>
    <p:sldId id="263" r:id="rId9"/>
    <p:sldId id="278" r:id="rId10"/>
    <p:sldId id="288"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2" r:id="rId25"/>
    <p:sldId id="280" r:id="rId26"/>
    <p:sldId id="281" r:id="rId27"/>
    <p:sldId id="283" r:id="rId28"/>
    <p:sldId id="284" r:id="rId29"/>
    <p:sldId id="286"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8C33FF"/>
    <a:srgbClr val="572FFF"/>
    <a:srgbClr val="4224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481" autoAdjust="0"/>
  </p:normalViewPr>
  <p:slideViewPr>
    <p:cSldViewPr snapToGrid="0" snapToObjects="1">
      <p:cViewPr varScale="1">
        <p:scale>
          <a:sx n="62" d="100"/>
          <a:sy n="62" d="100"/>
        </p:scale>
        <p:origin x="258" y="72"/>
      </p:cViewPr>
      <p:guideLst/>
    </p:cSldViewPr>
  </p:slideViewPr>
  <p:outlineViewPr>
    <p:cViewPr>
      <p:scale>
        <a:sx n="33" d="100"/>
        <a:sy n="33" d="100"/>
      </p:scale>
      <p:origin x="0" y="0"/>
    </p:cViewPr>
  </p:outlineViewPr>
  <p:notesTextViewPr>
    <p:cViewPr>
      <p:scale>
        <a:sx n="66" d="100"/>
        <a:sy n="66" d="100"/>
      </p:scale>
      <p:origin x="0" y="-222"/>
    </p:cViewPr>
  </p:notesTextViewPr>
  <p:sorterViewPr>
    <p:cViewPr>
      <p:scale>
        <a:sx n="100" d="100"/>
        <a:sy n="100" d="100"/>
      </p:scale>
      <p:origin x="0" y="0"/>
    </p:cViewPr>
  </p:sorterViewPr>
  <p:notesViewPr>
    <p:cSldViewPr snapToGrid="0" snapToObjects="1">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466FC-715D-144B-9B3F-847C4757B15E}" type="datetimeFigureOut">
              <a:rPr lang="en-US" smtClean="0"/>
              <a:t>4/20/2020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1196A-3852-CA43-830D-EDF033008208}" type="slidenum">
              <a:rPr lang="en-US" smtClean="0"/>
              <a:t>‹#›</a:t>
            </a:fld>
            <a:endParaRPr lang="en-US" dirty="0"/>
          </a:p>
        </p:txBody>
      </p:sp>
    </p:spTree>
    <p:extLst>
      <p:ext uri="{BB962C8B-B14F-4D97-AF65-F5344CB8AC3E}">
        <p14:creationId xmlns:p14="http://schemas.microsoft.com/office/powerpoint/2010/main" val="32578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FF0000"/>
                </a:solidFill>
                <a:highlight>
                  <a:srgbClr val="FFFF00"/>
                </a:highlight>
              </a:rPr>
              <a:t>Deb:  Your introduction or greeting!</a:t>
            </a:r>
          </a:p>
          <a:p>
            <a:r>
              <a:rPr lang="en-US" sz="1400" dirty="0">
                <a:solidFill>
                  <a:srgbClr val="FF0000"/>
                </a:solidFill>
                <a:highlight>
                  <a:srgbClr val="FFFF00"/>
                </a:highlight>
              </a:rPr>
              <a:t>Diane: My introduction or greeting! A</a:t>
            </a:r>
          </a:p>
          <a:p>
            <a:r>
              <a:rPr lang="en-US" sz="1400" dirty="0">
                <a:solidFill>
                  <a:srgbClr val="FF0000"/>
                </a:solidFill>
                <a:highlight>
                  <a:srgbClr val="FFFF00"/>
                </a:highlight>
              </a:rPr>
              <a:t>Announce that Cindy is our guest  </a:t>
            </a:r>
          </a:p>
          <a:p>
            <a:r>
              <a:rPr lang="en-US" sz="1400" dirty="0">
                <a:solidFill>
                  <a:srgbClr val="FF0000"/>
                </a:solidFill>
                <a:highlight>
                  <a:srgbClr val="FFFF00"/>
                </a:highlight>
              </a:rPr>
              <a:t>Cindy - Please, bow your head and take a moment to pray for care and healing during this unsettled time.</a:t>
            </a:r>
          </a:p>
          <a:p>
            <a:endParaRPr lang="en-US" dirty="0"/>
          </a:p>
        </p:txBody>
      </p:sp>
      <p:sp>
        <p:nvSpPr>
          <p:cNvPr id="4" name="Slide Number Placeholder 3"/>
          <p:cNvSpPr>
            <a:spLocks noGrp="1"/>
          </p:cNvSpPr>
          <p:nvPr>
            <p:ph type="sldNum" sz="quarter" idx="5"/>
          </p:nvPr>
        </p:nvSpPr>
        <p:spPr/>
        <p:txBody>
          <a:bodyPr/>
          <a:lstStyle/>
          <a:p>
            <a:fld id="{9BB1196A-3852-CA43-830D-EDF033008208}" type="slidenum">
              <a:rPr lang="en-US" smtClean="0"/>
              <a:t>1</a:t>
            </a:fld>
            <a:endParaRPr lang="en-US" dirty="0"/>
          </a:p>
        </p:txBody>
      </p:sp>
    </p:spTree>
    <p:extLst>
      <p:ext uri="{BB962C8B-B14F-4D97-AF65-F5344CB8AC3E}">
        <p14:creationId xmlns:p14="http://schemas.microsoft.com/office/powerpoint/2010/main" val="2009582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DEB WILL TALK ABOUT LB312 (3000 Hours) and possibly make a slide with information</a:t>
            </a:r>
            <a:r>
              <a:rPr lang="en-US" dirty="0">
                <a:effectLst/>
              </a:rPr>
              <a:t> </a:t>
            </a:r>
            <a:endParaRPr lang="en-US" dirty="0"/>
          </a:p>
          <a:p>
            <a:pPr marL="171450" indent="-171450">
              <a:buFont typeface="Arial" panose="020B0604020202020204" pitchFamily="34" charset="0"/>
              <a:buChar char="•"/>
            </a:pPr>
            <a:r>
              <a:rPr lang="en-US" dirty="0"/>
              <a:t>This bill has been on final reading agenda and is still there pending the return of the Legislative Session. This is the final step before going to the Governor for signature. Three months after the adjournment of the Legislature is when the law takes effect. </a:t>
            </a:r>
          </a:p>
          <a:p>
            <a:pPr marL="171450" indent="-171450">
              <a:buFont typeface="Arial" panose="020B0604020202020204" pitchFamily="34" charset="0"/>
              <a:buChar char="•"/>
            </a:pPr>
            <a:r>
              <a:rPr lang="en-US" dirty="0"/>
              <a:t>Even though this was a compromise with the scale and root planing, it is a step in the right direction.  It will allow for debridement, taking x-rays, etc. (This will be important as we look ahead with </a:t>
            </a:r>
            <a:r>
              <a:rPr lang="en-US" dirty="0" err="1"/>
              <a:t>Teledentistry</a:t>
            </a:r>
            <a:r>
              <a:rPr lang="en-US" dirty="0"/>
              <a:t>.)</a:t>
            </a:r>
          </a:p>
          <a:p>
            <a:pPr marL="171450" indent="-171450">
              <a:buFont typeface="Arial" panose="020B0604020202020204" pitchFamily="34" charset="0"/>
              <a:buChar char="•"/>
            </a:pPr>
            <a:r>
              <a:rPr lang="en-US" dirty="0"/>
              <a:t>NDHA is still working to get the scale and root planning in and hopefully look into allowing general supervision with local anesthesia in the future. </a:t>
            </a:r>
          </a:p>
        </p:txBody>
      </p:sp>
      <p:sp>
        <p:nvSpPr>
          <p:cNvPr id="4" name="Slide Number Placeholder 3"/>
          <p:cNvSpPr>
            <a:spLocks noGrp="1"/>
          </p:cNvSpPr>
          <p:nvPr>
            <p:ph type="sldNum" sz="quarter" idx="5"/>
          </p:nvPr>
        </p:nvSpPr>
        <p:spPr/>
        <p:txBody>
          <a:bodyPr/>
          <a:lstStyle/>
          <a:p>
            <a:fld id="{9BB1196A-3852-CA43-830D-EDF033008208}" type="slidenum">
              <a:rPr lang="en-US" smtClean="0"/>
              <a:t>10</a:t>
            </a:fld>
            <a:endParaRPr lang="en-US"/>
          </a:p>
        </p:txBody>
      </p:sp>
    </p:spTree>
    <p:extLst>
      <p:ext uri="{BB962C8B-B14F-4D97-AF65-F5344CB8AC3E}">
        <p14:creationId xmlns:p14="http://schemas.microsoft.com/office/powerpoint/2010/main" val="4276630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a:p>
            <a:r>
              <a:rPr lang="en-US" dirty="0"/>
              <a:t>Students who are currently graduating from any NE DH school are being taught these additional scope functions and will have the ability to perform these functions upon licensure.  </a:t>
            </a:r>
          </a:p>
        </p:txBody>
      </p:sp>
      <p:sp>
        <p:nvSpPr>
          <p:cNvPr id="4" name="Slide Number Placeholder 3"/>
          <p:cNvSpPr>
            <a:spLocks noGrp="1"/>
          </p:cNvSpPr>
          <p:nvPr>
            <p:ph type="sldNum" sz="quarter" idx="5"/>
          </p:nvPr>
        </p:nvSpPr>
        <p:spPr/>
        <p:txBody>
          <a:bodyPr/>
          <a:lstStyle/>
          <a:p>
            <a:fld id="{9BB1196A-3852-CA43-830D-EDF033008208}" type="slidenum">
              <a:rPr lang="en-US" smtClean="0"/>
              <a:t>11</a:t>
            </a:fld>
            <a:endParaRPr lang="en-US" dirty="0"/>
          </a:p>
        </p:txBody>
      </p:sp>
    </p:spTree>
    <p:extLst>
      <p:ext uri="{BB962C8B-B14F-4D97-AF65-F5344CB8AC3E}">
        <p14:creationId xmlns:p14="http://schemas.microsoft.com/office/powerpoint/2010/main" val="4245674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p:txBody>
      </p:sp>
      <p:sp>
        <p:nvSpPr>
          <p:cNvPr id="4" name="Slide Number Placeholder 3"/>
          <p:cNvSpPr>
            <a:spLocks noGrp="1"/>
          </p:cNvSpPr>
          <p:nvPr>
            <p:ph type="sldNum" sz="quarter" idx="5"/>
          </p:nvPr>
        </p:nvSpPr>
        <p:spPr/>
        <p:txBody>
          <a:bodyPr/>
          <a:lstStyle/>
          <a:p>
            <a:fld id="{9BB1196A-3852-CA43-830D-EDF033008208}" type="slidenum">
              <a:rPr lang="en-US" smtClean="0"/>
              <a:t>12</a:t>
            </a:fld>
            <a:endParaRPr lang="en-US" dirty="0"/>
          </a:p>
        </p:txBody>
      </p:sp>
    </p:spTree>
    <p:extLst>
      <p:ext uri="{BB962C8B-B14F-4D97-AF65-F5344CB8AC3E}">
        <p14:creationId xmlns:p14="http://schemas.microsoft.com/office/powerpoint/2010/main" val="980259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a:p>
            <a:r>
              <a:rPr lang="en-US" dirty="0"/>
              <a:t>Again, the direct link is on the resource page.</a:t>
            </a:r>
          </a:p>
        </p:txBody>
      </p:sp>
      <p:sp>
        <p:nvSpPr>
          <p:cNvPr id="4" name="Slide Number Placeholder 3"/>
          <p:cNvSpPr>
            <a:spLocks noGrp="1"/>
          </p:cNvSpPr>
          <p:nvPr>
            <p:ph type="sldNum" sz="quarter" idx="5"/>
          </p:nvPr>
        </p:nvSpPr>
        <p:spPr/>
        <p:txBody>
          <a:bodyPr/>
          <a:lstStyle/>
          <a:p>
            <a:fld id="{9BB1196A-3852-CA43-830D-EDF033008208}" type="slidenum">
              <a:rPr lang="en-US" smtClean="0"/>
              <a:t>13</a:t>
            </a:fld>
            <a:endParaRPr lang="en-US" dirty="0"/>
          </a:p>
        </p:txBody>
      </p:sp>
    </p:spTree>
    <p:extLst>
      <p:ext uri="{BB962C8B-B14F-4D97-AF65-F5344CB8AC3E}">
        <p14:creationId xmlns:p14="http://schemas.microsoft.com/office/powerpoint/2010/main" val="323339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9BB1196A-3852-CA43-830D-EDF033008208}" type="slidenum">
              <a:rPr lang="en-US" smtClean="0"/>
              <a:t>14</a:t>
            </a:fld>
            <a:endParaRPr lang="en-US" dirty="0"/>
          </a:p>
        </p:txBody>
      </p:sp>
    </p:spTree>
    <p:extLst>
      <p:ext uri="{BB962C8B-B14F-4D97-AF65-F5344CB8AC3E}">
        <p14:creationId xmlns:p14="http://schemas.microsoft.com/office/powerpoint/2010/main" val="1747574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  Prizes</a:t>
            </a:r>
          </a:p>
        </p:txBody>
      </p:sp>
      <p:sp>
        <p:nvSpPr>
          <p:cNvPr id="4" name="Slide Number Placeholder 3"/>
          <p:cNvSpPr>
            <a:spLocks noGrp="1"/>
          </p:cNvSpPr>
          <p:nvPr>
            <p:ph type="sldNum" sz="quarter" idx="5"/>
          </p:nvPr>
        </p:nvSpPr>
        <p:spPr/>
        <p:txBody>
          <a:bodyPr/>
          <a:lstStyle/>
          <a:p>
            <a:fld id="{9BB1196A-3852-CA43-830D-EDF033008208}" type="slidenum">
              <a:rPr lang="en-US" smtClean="0"/>
              <a:t>15</a:t>
            </a:fld>
            <a:endParaRPr lang="en-US" dirty="0"/>
          </a:p>
        </p:txBody>
      </p:sp>
    </p:spTree>
    <p:extLst>
      <p:ext uri="{BB962C8B-B14F-4D97-AF65-F5344CB8AC3E}">
        <p14:creationId xmlns:p14="http://schemas.microsoft.com/office/powerpoint/2010/main" val="3703105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9BB1196A-3852-CA43-830D-EDF033008208}" type="slidenum">
              <a:rPr lang="en-US" smtClean="0"/>
              <a:t>16</a:t>
            </a:fld>
            <a:endParaRPr lang="en-US" dirty="0"/>
          </a:p>
        </p:txBody>
      </p:sp>
    </p:spTree>
    <p:extLst>
      <p:ext uri="{BB962C8B-B14F-4D97-AF65-F5344CB8AC3E}">
        <p14:creationId xmlns:p14="http://schemas.microsoft.com/office/powerpoint/2010/main" val="69933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9BB1196A-3852-CA43-830D-EDF033008208}" type="slidenum">
              <a:rPr lang="en-US" smtClean="0"/>
              <a:t>17</a:t>
            </a:fld>
            <a:endParaRPr lang="en-US" dirty="0"/>
          </a:p>
        </p:txBody>
      </p:sp>
    </p:spTree>
    <p:extLst>
      <p:ext uri="{BB962C8B-B14F-4D97-AF65-F5344CB8AC3E}">
        <p14:creationId xmlns:p14="http://schemas.microsoft.com/office/powerpoint/2010/main" val="418168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a:p>
            <a:r>
              <a:rPr lang="en-US" dirty="0"/>
              <a:t>With all of the services that PHRDHs provide, it is very important to have consent forms signed by patient,  parent or guardian (POA).</a:t>
            </a:r>
          </a:p>
        </p:txBody>
      </p:sp>
      <p:sp>
        <p:nvSpPr>
          <p:cNvPr id="4" name="Slide Number Placeholder 3"/>
          <p:cNvSpPr>
            <a:spLocks noGrp="1"/>
          </p:cNvSpPr>
          <p:nvPr>
            <p:ph type="sldNum" sz="quarter" idx="5"/>
          </p:nvPr>
        </p:nvSpPr>
        <p:spPr/>
        <p:txBody>
          <a:bodyPr/>
          <a:lstStyle/>
          <a:p>
            <a:fld id="{9BB1196A-3852-CA43-830D-EDF033008208}" type="slidenum">
              <a:rPr lang="en-US" smtClean="0"/>
              <a:t>18</a:t>
            </a:fld>
            <a:endParaRPr lang="en-US" dirty="0"/>
          </a:p>
        </p:txBody>
      </p:sp>
    </p:spTree>
    <p:extLst>
      <p:ext uri="{BB962C8B-B14F-4D97-AF65-F5344CB8AC3E}">
        <p14:creationId xmlns:p14="http://schemas.microsoft.com/office/powerpoint/2010/main" val="1524754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p:txBody>
      </p:sp>
      <p:sp>
        <p:nvSpPr>
          <p:cNvPr id="4" name="Slide Number Placeholder 3"/>
          <p:cNvSpPr>
            <a:spLocks noGrp="1"/>
          </p:cNvSpPr>
          <p:nvPr>
            <p:ph type="sldNum" sz="quarter" idx="5"/>
          </p:nvPr>
        </p:nvSpPr>
        <p:spPr/>
        <p:txBody>
          <a:bodyPr/>
          <a:lstStyle/>
          <a:p>
            <a:fld id="{9BB1196A-3852-CA43-830D-EDF033008208}" type="slidenum">
              <a:rPr lang="en-US" smtClean="0"/>
              <a:t>19</a:t>
            </a:fld>
            <a:endParaRPr lang="en-US" dirty="0"/>
          </a:p>
        </p:txBody>
      </p:sp>
    </p:spTree>
    <p:extLst>
      <p:ext uri="{BB962C8B-B14F-4D97-AF65-F5344CB8AC3E}">
        <p14:creationId xmlns:p14="http://schemas.microsoft.com/office/powerpoint/2010/main" val="46631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John Roberts our Executive Nebraska Dental Hygiene Director for setting this webinar up.  We are praying we don’t have any glitches.</a:t>
            </a:r>
          </a:p>
          <a:p>
            <a:r>
              <a:rPr lang="en-US" sz="1200" kern="1200" dirty="0">
                <a:solidFill>
                  <a:schemeClr val="tx1"/>
                </a:solidFill>
                <a:effectLst/>
                <a:latin typeface="+mn-lt"/>
                <a:ea typeface="+mn-ea"/>
                <a:cs typeface="+mn-cs"/>
              </a:rPr>
              <a:t>Thanks to Emilie Schardt for putting the slide presentation together.  What we would do without our youth.  </a:t>
            </a:r>
          </a:p>
          <a:p>
            <a:r>
              <a:rPr lang="en-US" sz="1200" kern="1200" dirty="0">
                <a:solidFill>
                  <a:schemeClr val="tx1"/>
                </a:solidFill>
                <a:effectLst/>
                <a:latin typeface="+mn-lt"/>
                <a:ea typeface="+mn-ea"/>
                <a:cs typeface="+mn-cs"/>
              </a:rPr>
              <a:t>Special thanks to the following businesses; they generously gave some great door prizes.</a:t>
            </a:r>
          </a:p>
          <a:p>
            <a:r>
              <a:rPr lang="en-US" sz="1200" kern="1200" dirty="0" err="1">
                <a:solidFill>
                  <a:schemeClr val="tx1"/>
                </a:solidFill>
                <a:effectLst/>
                <a:latin typeface="+mn-lt"/>
                <a:ea typeface="+mn-ea"/>
                <a:cs typeface="+mn-cs"/>
              </a:rPr>
              <a:t>Kaup’s</a:t>
            </a:r>
            <a:r>
              <a:rPr lang="en-US" sz="1200" kern="1200" dirty="0">
                <a:solidFill>
                  <a:schemeClr val="tx1"/>
                </a:solidFill>
                <a:effectLst/>
                <a:latin typeface="+mn-lt"/>
                <a:ea typeface="+mn-ea"/>
                <a:cs typeface="+mn-cs"/>
              </a:rPr>
              <a:t> Financial from Stuart, NE</a:t>
            </a:r>
          </a:p>
          <a:p>
            <a:r>
              <a:rPr lang="en-US" sz="1200" kern="1200" dirty="0">
                <a:solidFill>
                  <a:schemeClr val="tx1"/>
                </a:solidFill>
                <a:effectLst/>
                <a:latin typeface="+mn-lt"/>
                <a:ea typeface="+mn-ea"/>
                <a:cs typeface="+mn-cs"/>
              </a:rPr>
              <a:t>Great Western Bank from Atkinson, NE</a:t>
            </a:r>
          </a:p>
          <a:p>
            <a:r>
              <a:rPr lang="en-US" sz="1200" kern="1200" dirty="0" err="1">
                <a:solidFill>
                  <a:schemeClr val="tx1"/>
                </a:solidFill>
                <a:effectLst/>
                <a:latin typeface="+mn-lt"/>
                <a:ea typeface="+mn-ea"/>
                <a:cs typeface="+mn-cs"/>
              </a:rPr>
              <a:t>Kelcie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Kohle</a:t>
            </a:r>
            <a:r>
              <a:rPr lang="en-US" sz="1200" kern="1200" dirty="0">
                <a:solidFill>
                  <a:schemeClr val="tx1"/>
                </a:solidFill>
                <a:effectLst/>
                <a:latin typeface="+mn-lt"/>
                <a:ea typeface="+mn-ea"/>
                <a:cs typeface="+mn-cs"/>
              </a:rPr>
              <a:t> with Stitch Sign from Stuart, NE</a:t>
            </a:r>
          </a:p>
          <a:p>
            <a:r>
              <a:rPr lang="en-US" sz="1200" kern="1200" dirty="0">
                <a:solidFill>
                  <a:schemeClr val="tx1"/>
                </a:solidFill>
                <a:effectLst/>
                <a:latin typeface="+mn-lt"/>
                <a:ea typeface="+mn-ea"/>
                <a:cs typeface="+mn-cs"/>
              </a:rPr>
              <a:t>We have ten $10.00 Target Gift Cards.</a:t>
            </a:r>
          </a:p>
          <a:p>
            <a:r>
              <a:rPr lang="en-US" sz="1200" kern="1200" dirty="0">
                <a:solidFill>
                  <a:schemeClr val="tx1"/>
                </a:solidFill>
                <a:effectLst/>
                <a:latin typeface="+mn-lt"/>
                <a:ea typeface="+mn-ea"/>
                <a:cs typeface="+mn-cs"/>
              </a:rPr>
              <a:t>We have three of the coolest RDH/Tooth signs made by </a:t>
            </a:r>
            <a:r>
              <a:rPr lang="en-US" sz="1200" kern="1200" dirty="0" err="1">
                <a:solidFill>
                  <a:schemeClr val="tx1"/>
                </a:solidFill>
                <a:effectLst/>
                <a:latin typeface="+mn-lt"/>
                <a:ea typeface="+mn-ea"/>
                <a:cs typeface="+mn-cs"/>
              </a:rPr>
              <a:t>Kelcie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Kohle</a:t>
            </a:r>
            <a:r>
              <a:rPr lang="en-US" sz="1200" kern="1200" dirty="0">
                <a:solidFill>
                  <a:schemeClr val="tx1"/>
                </a:solidFill>
                <a:effectLst/>
                <a:latin typeface="+mn-lt"/>
                <a:ea typeface="+mn-ea"/>
                <a:cs typeface="+mn-cs"/>
              </a:rPr>
              <a:t> with Stitch Sign.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begin this CEU with a name drawn for a $10.00 Target Gift Card.</a:t>
            </a:r>
          </a:p>
          <a:p>
            <a:r>
              <a:rPr lang="en-US" sz="1200" kern="1200" dirty="0">
                <a:solidFill>
                  <a:schemeClr val="tx1"/>
                </a:solidFill>
                <a:effectLst/>
                <a:latin typeface="+mn-lt"/>
                <a:ea typeface="+mn-ea"/>
                <a:cs typeface="+mn-cs"/>
              </a:rPr>
              <a:t>Congratulations:____________________________</a:t>
            </a:r>
          </a:p>
          <a:p>
            <a:r>
              <a:rPr lang="en-US" sz="1200" kern="1200" dirty="0">
                <a:solidFill>
                  <a:schemeClr val="tx1"/>
                </a:solidFill>
                <a:effectLst/>
                <a:latin typeface="+mn-lt"/>
                <a:ea typeface="+mn-ea"/>
                <a:cs typeface="+mn-cs"/>
              </a:rPr>
              <a:t>That was too fun, let’s have a name for the first tooth sign. </a:t>
            </a:r>
          </a:p>
          <a:p>
            <a:r>
              <a:rPr lang="en-US" sz="1200" kern="1200" dirty="0">
                <a:solidFill>
                  <a:schemeClr val="tx1"/>
                </a:solidFill>
                <a:effectLst/>
                <a:latin typeface="+mn-lt"/>
                <a:ea typeface="+mn-ea"/>
                <a:cs typeface="+mn-cs"/>
              </a:rPr>
              <a:t>Congratulations:_______________________________</a:t>
            </a:r>
            <a:r>
              <a:rPr lang="en-US"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BB1196A-3852-CA43-830D-EDF033008208}" type="slidenum">
              <a:rPr lang="en-US" smtClean="0"/>
              <a:t>2</a:t>
            </a:fld>
            <a:endParaRPr lang="en-US"/>
          </a:p>
        </p:txBody>
      </p:sp>
    </p:spTree>
    <p:extLst>
      <p:ext uri="{BB962C8B-B14F-4D97-AF65-F5344CB8AC3E}">
        <p14:creationId xmlns:p14="http://schemas.microsoft.com/office/powerpoint/2010/main" val="100675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Deb:</a:t>
            </a:r>
          </a:p>
          <a:p>
            <a:pPr lvl="0"/>
            <a:r>
              <a:rPr lang="en-US" sz="1200" kern="1200" dirty="0">
                <a:solidFill>
                  <a:schemeClr val="tx1"/>
                </a:solidFill>
                <a:effectLst/>
                <a:latin typeface="+mn-lt"/>
                <a:ea typeface="+mn-ea"/>
                <a:cs typeface="+mn-cs"/>
              </a:rPr>
              <a:t>I serve students in Head Start programs and local schools through Central Community College in Hastings and Public Health Solutions District Health Dept. out of Crete. I oversee CCC dental hygiene students during their public health rotations and we provide Screenings; Fluoride Varnish; Glass Ionomer Sealants; and Silver Fluoride with parental consent. We have had great success with reduced urgent referrals. We do bill Medicaid directly as well as obtain some grant funding to keep the program at CCC sustainable. </a:t>
            </a:r>
          </a:p>
          <a:p>
            <a:pPr lvl="0"/>
            <a:r>
              <a:rPr lang="en-US" sz="1200" kern="1200" dirty="0">
                <a:solidFill>
                  <a:schemeClr val="tx1"/>
                </a:solidFill>
                <a:effectLst/>
                <a:latin typeface="+mn-lt"/>
                <a:ea typeface="+mn-ea"/>
                <a:cs typeface="+mn-cs"/>
              </a:rPr>
              <a:t>Due to limited funding, the services have been limited through the Health Dept.</a:t>
            </a:r>
          </a:p>
          <a:p>
            <a:pPr lvl="0"/>
            <a:r>
              <a:rPr lang="en-US" sz="1200" kern="1200" dirty="0">
                <a:solidFill>
                  <a:schemeClr val="tx1"/>
                </a:solidFill>
                <a:effectLst/>
                <a:latin typeface="+mn-lt"/>
                <a:ea typeface="+mn-ea"/>
                <a:cs typeface="+mn-cs"/>
              </a:rPr>
              <a:t>Also pictured is one of our nursing home rotations that Dr. Wanda </a:t>
            </a:r>
            <a:r>
              <a:rPr lang="en-US" sz="1200" kern="1200" dirty="0" err="1">
                <a:solidFill>
                  <a:schemeClr val="tx1"/>
                </a:solidFill>
                <a:effectLst/>
                <a:latin typeface="+mn-lt"/>
                <a:ea typeface="+mn-ea"/>
                <a:cs typeface="+mn-cs"/>
              </a:rPr>
              <a:t>Cloet</a:t>
            </a:r>
            <a:r>
              <a:rPr lang="en-US" sz="1200" kern="1200" dirty="0">
                <a:solidFill>
                  <a:schemeClr val="tx1"/>
                </a:solidFill>
                <a:effectLst/>
                <a:latin typeface="+mn-lt"/>
                <a:ea typeface="+mn-ea"/>
                <a:cs typeface="+mn-cs"/>
              </a:rPr>
              <a:t> supervises.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 have talked a lot about Silver Diamine Fluoride. For those of you who are not familiar with Silver Diamine Fluoride, it is an amazing product that is being used to help arrest decay. </a:t>
            </a:r>
          </a:p>
          <a:p>
            <a:r>
              <a:rPr lang="en-US" sz="1200" b="1" kern="1200" dirty="0">
                <a:solidFill>
                  <a:schemeClr val="tx1"/>
                </a:solidFill>
                <a:effectLst/>
                <a:latin typeface="+mn-lt"/>
                <a:ea typeface="+mn-ea"/>
                <a:cs typeface="+mn-cs"/>
              </a:rPr>
              <a:t>Advantage Arrest</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first silver diamine fluoride available in the USA, made in the USA.</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Silver Diamine Fluoride has been used extensively around the globe for decades. Advantage Arrest silver diamine fluoride will change how you offer your patients the protection they deserve. </a:t>
            </a:r>
          </a:p>
          <a:p>
            <a:r>
              <a:rPr lang="en-US" sz="1200" b="1" kern="1200" dirty="0">
                <a:solidFill>
                  <a:schemeClr val="tx1"/>
                </a:solidFill>
                <a:effectLst/>
                <a:latin typeface="+mn-lt"/>
                <a:ea typeface="+mn-ea"/>
                <a:cs typeface="+mn-cs"/>
              </a:rPr>
              <a:t>Advantage Arrest: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Provides immediate relief from dentinal hypersensitivity</a:t>
            </a:r>
          </a:p>
          <a:p>
            <a:pPr lvl="0"/>
            <a:r>
              <a:rPr lang="en-US" sz="1200" kern="1200" dirty="0">
                <a:solidFill>
                  <a:schemeClr val="tx1"/>
                </a:solidFill>
                <a:effectLst/>
                <a:latin typeface="+mn-lt"/>
                <a:ea typeface="+mn-ea"/>
                <a:cs typeface="+mn-cs"/>
              </a:rPr>
              <a:t>Kills pathogenic organisms</a:t>
            </a:r>
          </a:p>
          <a:p>
            <a:pPr lvl="0"/>
            <a:r>
              <a:rPr lang="en-US" sz="1200" kern="1200" dirty="0">
                <a:solidFill>
                  <a:schemeClr val="tx1"/>
                </a:solidFill>
                <a:effectLst/>
                <a:latin typeface="+mn-lt"/>
                <a:ea typeface="+mn-ea"/>
                <a:cs typeface="+mn-cs"/>
              </a:rPr>
              <a:t>Hardens softened dentin making it more acid and abrasion resistant</a:t>
            </a:r>
          </a:p>
          <a:p>
            <a:pPr lvl="0"/>
            <a:r>
              <a:rPr lang="en-US" sz="1200" kern="1200" dirty="0">
                <a:solidFill>
                  <a:schemeClr val="tx1"/>
                </a:solidFill>
                <a:effectLst/>
                <a:latin typeface="+mn-lt"/>
                <a:ea typeface="+mn-ea"/>
                <a:cs typeface="+mn-cs"/>
              </a:rPr>
              <a:t>Does not stain sound dentin or enamel, but is does turn decay BLACK!! (And everything else it touches turns brown) So care is needed to be sure it is only getting on the tooth needing treatment</a:t>
            </a:r>
          </a:p>
          <a:p>
            <a:pPr lvl="0"/>
            <a:r>
              <a:rPr lang="en-US" sz="1200" kern="1200" dirty="0">
                <a:solidFill>
                  <a:schemeClr val="tx1"/>
                </a:solidFill>
                <a:effectLst/>
                <a:latin typeface="+mn-lt"/>
                <a:ea typeface="+mn-ea"/>
                <a:cs typeface="+mn-cs"/>
              </a:rPr>
              <a:t>Silver diamine fluoride is indicated for the treatment of dentinal hypersensitivity, and off label to arrest decay. Advantage Arrest 8 mL bottles contains our new tinted blue formula for easy visualization during application and provides approximately 250 drops (enough to treat 1,250 sites, one drop treats 5 sites).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costs $179 per bottle. ($.72 per drop or about $.15 per site)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Advantage Arrest is an FDA regulated prescription medical device and is only available for purchase and administration by a licensed healthcare professional.</a:t>
            </a:r>
          </a:p>
          <a:p>
            <a:pPr lvl="0"/>
            <a:r>
              <a:rPr lang="en-US" sz="1200" kern="1200" dirty="0">
                <a:solidFill>
                  <a:schemeClr val="tx1"/>
                </a:solidFill>
                <a:effectLst/>
                <a:latin typeface="+mn-lt"/>
                <a:ea typeface="+mn-ea"/>
                <a:cs typeface="+mn-cs"/>
              </a:rPr>
              <a:t>SDF –There are some great CEU on the elevate oral care website that is on the resource page. Truly a game changer, especially in the times of COVID-19</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BB1196A-3852-CA43-830D-EDF033008208}" type="slidenum">
              <a:rPr lang="en-US" smtClean="0"/>
              <a:t>20</a:t>
            </a:fld>
            <a:endParaRPr lang="en-US" dirty="0"/>
          </a:p>
        </p:txBody>
      </p:sp>
    </p:spTree>
    <p:extLst>
      <p:ext uri="{BB962C8B-B14F-4D97-AF65-F5344CB8AC3E}">
        <p14:creationId xmlns:p14="http://schemas.microsoft.com/office/powerpoint/2010/main" val="1532189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 </a:t>
            </a:r>
          </a:p>
          <a:p>
            <a:r>
              <a:rPr lang="en-US" dirty="0"/>
              <a:t>encourage to bill what a dental office would instead of the Medicaid rate to encourage improved compensation in the future. </a:t>
            </a:r>
          </a:p>
          <a:p>
            <a:r>
              <a:rPr lang="en-US" dirty="0"/>
              <a:t>The Public Health RDH can apply Fl Varnish up to 4 times a year and it will not affect the services at a private dental office. </a:t>
            </a:r>
          </a:p>
          <a:p>
            <a:r>
              <a:rPr lang="en-US" dirty="0"/>
              <a:t>SDF can be billed every 180 days.</a:t>
            </a:r>
          </a:p>
        </p:txBody>
      </p:sp>
      <p:sp>
        <p:nvSpPr>
          <p:cNvPr id="4" name="Slide Number Placeholder 3"/>
          <p:cNvSpPr>
            <a:spLocks noGrp="1"/>
          </p:cNvSpPr>
          <p:nvPr>
            <p:ph type="sldNum" sz="quarter" idx="5"/>
          </p:nvPr>
        </p:nvSpPr>
        <p:spPr/>
        <p:txBody>
          <a:bodyPr/>
          <a:lstStyle/>
          <a:p>
            <a:fld id="{9BB1196A-3852-CA43-830D-EDF033008208}" type="slidenum">
              <a:rPr lang="en-US" smtClean="0"/>
              <a:t>21</a:t>
            </a:fld>
            <a:endParaRPr lang="en-US" dirty="0"/>
          </a:p>
        </p:txBody>
      </p:sp>
    </p:spTree>
    <p:extLst>
      <p:ext uri="{BB962C8B-B14F-4D97-AF65-F5344CB8AC3E}">
        <p14:creationId xmlns:p14="http://schemas.microsoft.com/office/powerpoint/2010/main" val="1026679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Cindy:</a:t>
            </a:r>
          </a:p>
          <a:p>
            <a:pPr marL="171450" indent="-171450">
              <a:buFont typeface="Arial" panose="020B0604020202020204" pitchFamily="34" charset="0"/>
              <a:buChar char="•"/>
            </a:pPr>
            <a:r>
              <a:rPr lang="en-US" dirty="0"/>
              <a:t>The protective restoration -. Examples are scoop and fill or ITR Interim Therapeutic Restorations </a:t>
            </a:r>
          </a:p>
          <a:p>
            <a:endParaRPr lang="en-US" dirty="0"/>
          </a:p>
          <a:p>
            <a:pPr marL="171450" indent="-171450">
              <a:buFont typeface="Arial" panose="020B0604020202020204" pitchFamily="34" charset="0"/>
              <a:buChar char="•"/>
            </a:pPr>
            <a:r>
              <a:rPr lang="en-US" dirty="0"/>
              <a:t>NDHA is working with our lobbyist and Senator Hansen to find a way to get these codes as well as some screening codes reimbursed for PHRDH</a:t>
            </a:r>
          </a:p>
        </p:txBody>
      </p:sp>
      <p:sp>
        <p:nvSpPr>
          <p:cNvPr id="4" name="Slide Number Placeholder 3"/>
          <p:cNvSpPr>
            <a:spLocks noGrp="1"/>
          </p:cNvSpPr>
          <p:nvPr>
            <p:ph type="sldNum" sz="quarter" idx="5"/>
          </p:nvPr>
        </p:nvSpPr>
        <p:spPr/>
        <p:txBody>
          <a:bodyPr/>
          <a:lstStyle/>
          <a:p>
            <a:fld id="{9BB1196A-3852-CA43-830D-EDF033008208}" type="slidenum">
              <a:rPr lang="en-US" smtClean="0"/>
              <a:t>22</a:t>
            </a:fld>
            <a:endParaRPr lang="en-US" dirty="0"/>
          </a:p>
        </p:txBody>
      </p:sp>
    </p:spTree>
    <p:extLst>
      <p:ext uri="{BB962C8B-B14F-4D97-AF65-F5344CB8AC3E}">
        <p14:creationId xmlns:p14="http://schemas.microsoft.com/office/powerpoint/2010/main" val="1450596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Deb: I have listed the approved procedures for the Nebraska Public Health Registered Dental Hygienist that are NOT billable through MCNA.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expansion of approving the top two billable codes, the screening and assessment) would help children with dental disease to connect with a dentist for needed treatment and help nursing home residents and other adults with a dental disease to connect with a dentist for needed treatment.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B1196A-3852-CA43-830D-EDF033008208}" type="slidenum">
              <a:rPr lang="en-US" smtClean="0"/>
              <a:t>23</a:t>
            </a:fld>
            <a:endParaRPr lang="en-US" dirty="0"/>
          </a:p>
        </p:txBody>
      </p:sp>
    </p:spTree>
    <p:extLst>
      <p:ext uri="{BB962C8B-B14F-4D97-AF65-F5344CB8AC3E}">
        <p14:creationId xmlns:p14="http://schemas.microsoft.com/office/powerpoint/2010/main" val="387030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 Easy to get NPI number, how long it takes?  After you get the NPI number then you can go to Step 2 to get the Medicaid number.</a:t>
            </a:r>
          </a:p>
        </p:txBody>
      </p:sp>
      <p:sp>
        <p:nvSpPr>
          <p:cNvPr id="4" name="Slide Number Placeholder 3"/>
          <p:cNvSpPr>
            <a:spLocks noGrp="1"/>
          </p:cNvSpPr>
          <p:nvPr>
            <p:ph type="sldNum" sz="quarter" idx="5"/>
          </p:nvPr>
        </p:nvSpPr>
        <p:spPr/>
        <p:txBody>
          <a:bodyPr/>
          <a:lstStyle/>
          <a:p>
            <a:fld id="{9BB1196A-3852-CA43-830D-EDF033008208}" type="slidenum">
              <a:rPr lang="en-US" smtClean="0"/>
              <a:t>24</a:t>
            </a:fld>
            <a:endParaRPr lang="en-US" dirty="0"/>
          </a:p>
        </p:txBody>
      </p:sp>
    </p:spTree>
    <p:extLst>
      <p:ext uri="{BB962C8B-B14F-4D97-AF65-F5344CB8AC3E}">
        <p14:creationId xmlns:p14="http://schemas.microsoft.com/office/powerpoint/2010/main" val="3918662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a:p>
            <a:r>
              <a:rPr lang="en-US" dirty="0"/>
              <a:t>This is a list of things you will want to have handy when filling out the application.</a:t>
            </a:r>
          </a:p>
        </p:txBody>
      </p:sp>
      <p:sp>
        <p:nvSpPr>
          <p:cNvPr id="4" name="Slide Number Placeholder 3"/>
          <p:cNvSpPr>
            <a:spLocks noGrp="1"/>
          </p:cNvSpPr>
          <p:nvPr>
            <p:ph type="sldNum" sz="quarter" idx="5"/>
          </p:nvPr>
        </p:nvSpPr>
        <p:spPr/>
        <p:txBody>
          <a:bodyPr/>
          <a:lstStyle/>
          <a:p>
            <a:fld id="{9BB1196A-3852-CA43-830D-EDF033008208}" type="slidenum">
              <a:rPr lang="en-US" smtClean="0"/>
              <a:t>25</a:t>
            </a:fld>
            <a:endParaRPr lang="en-US" dirty="0"/>
          </a:p>
        </p:txBody>
      </p:sp>
    </p:spTree>
    <p:extLst>
      <p:ext uri="{BB962C8B-B14F-4D97-AF65-F5344CB8AC3E}">
        <p14:creationId xmlns:p14="http://schemas.microsoft.com/office/powerpoint/2010/main" val="1455360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9BB1196A-3852-CA43-830D-EDF033008208}" type="slidenum">
              <a:rPr lang="en-US" smtClean="0"/>
              <a:t>26</a:t>
            </a:fld>
            <a:endParaRPr lang="en-US" dirty="0"/>
          </a:p>
        </p:txBody>
      </p:sp>
    </p:spTree>
    <p:extLst>
      <p:ext uri="{BB962C8B-B14F-4D97-AF65-F5344CB8AC3E}">
        <p14:creationId xmlns:p14="http://schemas.microsoft.com/office/powerpoint/2010/main" val="1693957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9BB1196A-3852-CA43-830D-EDF033008208}" type="slidenum">
              <a:rPr lang="en-US" smtClean="0"/>
              <a:t>27</a:t>
            </a:fld>
            <a:endParaRPr lang="en-US" dirty="0"/>
          </a:p>
        </p:txBody>
      </p:sp>
    </p:spTree>
    <p:extLst>
      <p:ext uri="{BB962C8B-B14F-4D97-AF65-F5344CB8AC3E}">
        <p14:creationId xmlns:p14="http://schemas.microsoft.com/office/powerpoint/2010/main" val="537732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a:p>
            <a:r>
              <a:rPr lang="en-US" dirty="0"/>
              <a:t>It is very challenging to find providers who will take Medicaid, especially NEW Medicaid patients.  This will become even more difficult with Medicaid expansion. </a:t>
            </a:r>
          </a:p>
          <a:p>
            <a:r>
              <a:rPr lang="en-US" dirty="0"/>
              <a:t>PHRDH will play a vital role with the expanded scope and being able to place ITR for these patients.  (SMART restorations) using SDF and glass ionomer restorations</a:t>
            </a:r>
          </a:p>
          <a:p>
            <a:r>
              <a:rPr lang="en-US" dirty="0"/>
              <a:t>With COVID-19 and moving forward, these types of restorations should be used more often as they do not produce an aerosol.  </a:t>
            </a:r>
          </a:p>
          <a:p>
            <a:r>
              <a:rPr lang="en-US" dirty="0"/>
              <a:t>-_</a:t>
            </a:r>
          </a:p>
          <a:p>
            <a:r>
              <a:rPr lang="en-US" dirty="0"/>
              <a:t>Deb please add:  there seems to be a disconnect between the PH Statutes and education of the dental community.  Also - some reports of Dental Offices not being able to bill for permanent restorations after SDF was placed.  Note: MCNA will not reimburse for a permanent restoration for 3 months from SDF date of service.  MCNA’s has a great system to look up what services have been provided to every client enrolled.  If you are a provider you can look this information up.</a:t>
            </a:r>
          </a:p>
        </p:txBody>
      </p:sp>
      <p:sp>
        <p:nvSpPr>
          <p:cNvPr id="4" name="Slide Number Placeholder 3"/>
          <p:cNvSpPr>
            <a:spLocks noGrp="1"/>
          </p:cNvSpPr>
          <p:nvPr>
            <p:ph type="sldNum" sz="quarter" idx="5"/>
          </p:nvPr>
        </p:nvSpPr>
        <p:spPr/>
        <p:txBody>
          <a:bodyPr/>
          <a:lstStyle/>
          <a:p>
            <a:fld id="{9BB1196A-3852-CA43-830D-EDF033008208}" type="slidenum">
              <a:rPr lang="en-US" smtClean="0"/>
              <a:t>28</a:t>
            </a:fld>
            <a:endParaRPr lang="en-US" dirty="0"/>
          </a:p>
        </p:txBody>
      </p:sp>
    </p:spTree>
    <p:extLst>
      <p:ext uri="{BB962C8B-B14F-4D97-AF65-F5344CB8AC3E}">
        <p14:creationId xmlns:p14="http://schemas.microsoft.com/office/powerpoint/2010/main" val="1441885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
            </a:r>
          </a:p>
          <a:p>
            <a:r>
              <a:rPr lang="en-US" dirty="0"/>
              <a:t>Here is the direct link for the applications we have covered. Also, there is a link for the current Dental Medicaid Fee Schedule.  This usually changes annually in July, so you will want to make sure that you are utilizing the current schedule. </a:t>
            </a:r>
          </a:p>
          <a:p>
            <a:endParaRPr lang="en-US" dirty="0"/>
          </a:p>
          <a:p>
            <a:r>
              <a:rPr lang="en-US" dirty="0"/>
              <a:t>Our contact information is on the last slide – please don’t hesitate to contact either one of us with any questions now or in the future.  This PowerPoint will be posted on the NDHA website after annual </a:t>
            </a:r>
            <a:r>
              <a:rPr lang="en-US" dirty="0" err="1"/>
              <a:t>sesson</a:t>
            </a:r>
            <a:r>
              <a:rPr lang="en-US"/>
              <a:t>.</a:t>
            </a:r>
            <a:endParaRPr lang="en-US" dirty="0"/>
          </a:p>
          <a:p>
            <a:endParaRPr lang="en-US" dirty="0"/>
          </a:p>
          <a:p>
            <a:r>
              <a:rPr lang="en-US" dirty="0"/>
              <a:t>Diane will do prizes – </a:t>
            </a:r>
          </a:p>
          <a:p>
            <a:r>
              <a:rPr lang="en-US" dirty="0"/>
              <a:t>Any questions?</a:t>
            </a:r>
          </a:p>
          <a:p>
            <a:endParaRPr lang="en-US" dirty="0"/>
          </a:p>
        </p:txBody>
      </p:sp>
      <p:sp>
        <p:nvSpPr>
          <p:cNvPr id="4" name="Slide Number Placeholder 3"/>
          <p:cNvSpPr>
            <a:spLocks noGrp="1"/>
          </p:cNvSpPr>
          <p:nvPr>
            <p:ph type="sldNum" sz="quarter" idx="5"/>
          </p:nvPr>
        </p:nvSpPr>
        <p:spPr/>
        <p:txBody>
          <a:bodyPr/>
          <a:lstStyle/>
          <a:p>
            <a:fld id="{9BB1196A-3852-CA43-830D-EDF033008208}" type="slidenum">
              <a:rPr lang="en-US" smtClean="0"/>
              <a:t>29</a:t>
            </a:fld>
            <a:endParaRPr lang="en-US" dirty="0"/>
          </a:p>
        </p:txBody>
      </p:sp>
    </p:spTree>
    <p:extLst>
      <p:ext uri="{BB962C8B-B14F-4D97-AF65-F5344CB8AC3E}">
        <p14:creationId xmlns:p14="http://schemas.microsoft.com/office/powerpoint/2010/main" val="4095635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Diane: We are in scary and uncertain times!</a:t>
            </a:r>
          </a:p>
          <a:p>
            <a:r>
              <a:rPr lang="en-US" sz="1200" kern="1200" dirty="0">
                <a:solidFill>
                  <a:schemeClr val="tx1"/>
                </a:solidFill>
                <a:effectLst/>
                <a:latin typeface="+mn-lt"/>
                <a:ea typeface="+mn-ea"/>
                <a:cs typeface="+mn-cs"/>
              </a:rPr>
              <a:t>The COVID-19 has exposed the many holes in our health care delivery and other social safety net systems. </a:t>
            </a:r>
          </a:p>
          <a:p>
            <a:r>
              <a:rPr lang="en-US" sz="1200" kern="1200" dirty="0">
                <a:solidFill>
                  <a:schemeClr val="tx1"/>
                </a:solidFill>
                <a:effectLst/>
                <a:latin typeface="+mn-lt"/>
                <a:ea typeface="+mn-ea"/>
                <a:cs typeface="+mn-cs"/>
              </a:rPr>
              <a:t>As we shift focus to protecting the physical, emotional and financial health of our communities, we know the need for access to critical dental care has not gone away, if anything it has worsen. The need for the Public Health Registered Dental Hygienist will increase in demand. </a:t>
            </a:r>
          </a:p>
          <a:p>
            <a:endParaRPr lang="en-US" dirty="0"/>
          </a:p>
        </p:txBody>
      </p:sp>
      <p:sp>
        <p:nvSpPr>
          <p:cNvPr id="4" name="Slide Number Placeholder 3"/>
          <p:cNvSpPr>
            <a:spLocks noGrp="1"/>
          </p:cNvSpPr>
          <p:nvPr>
            <p:ph type="sldNum" sz="quarter" idx="5"/>
          </p:nvPr>
        </p:nvSpPr>
        <p:spPr/>
        <p:txBody>
          <a:bodyPr/>
          <a:lstStyle/>
          <a:p>
            <a:fld id="{9BB1196A-3852-CA43-830D-EDF033008208}" type="slidenum">
              <a:rPr lang="en-US" smtClean="0"/>
              <a:t>3</a:t>
            </a:fld>
            <a:endParaRPr lang="en-US"/>
          </a:p>
        </p:txBody>
      </p:sp>
    </p:spTree>
    <p:extLst>
      <p:ext uri="{BB962C8B-B14F-4D97-AF65-F5344CB8AC3E}">
        <p14:creationId xmlns:p14="http://schemas.microsoft.com/office/powerpoint/2010/main" val="1498505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Prizes!!!!!!!</a:t>
            </a:r>
          </a:p>
        </p:txBody>
      </p:sp>
      <p:sp>
        <p:nvSpPr>
          <p:cNvPr id="4" name="Slide Number Placeholder 3"/>
          <p:cNvSpPr>
            <a:spLocks noGrp="1"/>
          </p:cNvSpPr>
          <p:nvPr>
            <p:ph type="sldNum" sz="quarter" idx="5"/>
          </p:nvPr>
        </p:nvSpPr>
        <p:spPr/>
        <p:txBody>
          <a:bodyPr/>
          <a:lstStyle/>
          <a:p>
            <a:fld id="{9BB1196A-3852-CA43-830D-EDF033008208}" type="slidenum">
              <a:rPr lang="en-US" smtClean="0"/>
              <a:t>30</a:t>
            </a:fld>
            <a:endParaRPr lang="en-US" dirty="0"/>
          </a:p>
        </p:txBody>
      </p:sp>
    </p:spTree>
    <p:extLst>
      <p:ext uri="{BB962C8B-B14F-4D97-AF65-F5344CB8AC3E}">
        <p14:creationId xmlns:p14="http://schemas.microsoft.com/office/powerpoint/2010/main" val="2560279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 The NDHA created a brochure that includes these stats and other important information.  Contact Deb Schardt if you would like a copy.</a:t>
            </a:r>
          </a:p>
        </p:txBody>
      </p:sp>
      <p:sp>
        <p:nvSpPr>
          <p:cNvPr id="4" name="Slide Number Placeholder 3"/>
          <p:cNvSpPr>
            <a:spLocks noGrp="1"/>
          </p:cNvSpPr>
          <p:nvPr>
            <p:ph type="sldNum" sz="quarter" idx="5"/>
          </p:nvPr>
        </p:nvSpPr>
        <p:spPr/>
        <p:txBody>
          <a:bodyPr/>
          <a:lstStyle/>
          <a:p>
            <a:fld id="{9BB1196A-3852-CA43-830D-EDF033008208}" type="slidenum">
              <a:rPr lang="en-US" smtClean="0"/>
              <a:t>4</a:t>
            </a:fld>
            <a:endParaRPr lang="en-US"/>
          </a:p>
        </p:txBody>
      </p:sp>
    </p:spTree>
    <p:extLst>
      <p:ext uri="{BB962C8B-B14F-4D97-AF65-F5344CB8AC3E}">
        <p14:creationId xmlns:p14="http://schemas.microsoft.com/office/powerpoint/2010/main" val="366663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Deb: </a:t>
            </a:r>
          </a:p>
          <a:p>
            <a:pPr marL="171450" indent="-171450">
              <a:buFont typeface="Arial" panose="020B0604020202020204" pitchFamily="34" charset="0"/>
              <a:buChar char="•"/>
            </a:pPr>
            <a:r>
              <a:rPr lang="en-US" dirty="0"/>
              <a:t>2008 Nebraska approved the Public Health Registered Dental Hygienist</a:t>
            </a:r>
          </a:p>
          <a:p>
            <a:pPr marL="171450" indent="-171450">
              <a:buFont typeface="Arial" panose="020B0604020202020204" pitchFamily="34" charset="0"/>
              <a:buChar char="•"/>
            </a:pPr>
            <a:r>
              <a:rPr lang="en-US" dirty="0"/>
              <a:t>There are two types of PHRDH permits</a:t>
            </a:r>
          </a:p>
          <a:p>
            <a:endParaRPr lang="en-US" dirty="0"/>
          </a:p>
        </p:txBody>
      </p:sp>
      <p:sp>
        <p:nvSpPr>
          <p:cNvPr id="4" name="Slide Number Placeholder 3"/>
          <p:cNvSpPr>
            <a:spLocks noGrp="1"/>
          </p:cNvSpPr>
          <p:nvPr>
            <p:ph type="sldNum" sz="quarter" idx="5"/>
          </p:nvPr>
        </p:nvSpPr>
        <p:spPr/>
        <p:txBody>
          <a:bodyPr/>
          <a:lstStyle/>
          <a:p>
            <a:fld id="{9BB1196A-3852-CA43-830D-EDF033008208}" type="slidenum">
              <a:rPr lang="en-US" smtClean="0"/>
              <a:t>5</a:t>
            </a:fld>
            <a:endParaRPr lang="en-US"/>
          </a:p>
        </p:txBody>
      </p:sp>
    </p:spTree>
    <p:extLst>
      <p:ext uri="{BB962C8B-B14F-4D97-AF65-F5344CB8AC3E}">
        <p14:creationId xmlns:p14="http://schemas.microsoft.com/office/powerpoint/2010/main" val="2192233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600" dirty="0"/>
              <a:t>Cindy: The application hyperlink is included in the resource page at the end of our presentation</a:t>
            </a:r>
            <a:r>
              <a:rPr lang="en-US" sz="2800" dirty="0"/>
              <a:t>.</a:t>
            </a:r>
          </a:p>
        </p:txBody>
      </p:sp>
      <p:sp>
        <p:nvSpPr>
          <p:cNvPr id="4" name="Slide Number Placeholder 3"/>
          <p:cNvSpPr>
            <a:spLocks noGrp="1"/>
          </p:cNvSpPr>
          <p:nvPr>
            <p:ph type="sldNum" sz="quarter" idx="5"/>
          </p:nvPr>
        </p:nvSpPr>
        <p:spPr/>
        <p:txBody>
          <a:bodyPr/>
          <a:lstStyle/>
          <a:p>
            <a:fld id="{9BB1196A-3852-CA43-830D-EDF033008208}" type="slidenum">
              <a:rPr lang="en-US" smtClean="0"/>
              <a:t>6</a:t>
            </a:fld>
            <a:endParaRPr lang="en-US"/>
          </a:p>
        </p:txBody>
      </p:sp>
    </p:spTree>
    <p:extLst>
      <p:ext uri="{BB962C8B-B14F-4D97-AF65-F5344CB8AC3E}">
        <p14:creationId xmlns:p14="http://schemas.microsoft.com/office/powerpoint/2010/main" val="2562579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Cindy I would encourage you to purchase your own liability insurance independent of your dental office for the best protection.  ADHA offers policies through MERCER  for about $70 per year, so it is very affordable.</a:t>
            </a:r>
          </a:p>
        </p:txBody>
      </p:sp>
      <p:sp>
        <p:nvSpPr>
          <p:cNvPr id="4" name="Slide Number Placeholder 3"/>
          <p:cNvSpPr>
            <a:spLocks noGrp="1"/>
          </p:cNvSpPr>
          <p:nvPr>
            <p:ph type="sldNum" sz="quarter" idx="5"/>
          </p:nvPr>
        </p:nvSpPr>
        <p:spPr/>
        <p:txBody>
          <a:bodyPr/>
          <a:lstStyle/>
          <a:p>
            <a:fld id="{9BB1196A-3852-CA43-830D-EDF033008208}" type="slidenum">
              <a:rPr lang="en-US" smtClean="0"/>
              <a:t>7</a:t>
            </a:fld>
            <a:endParaRPr lang="en-US"/>
          </a:p>
        </p:txBody>
      </p:sp>
    </p:spTree>
    <p:extLst>
      <p:ext uri="{BB962C8B-B14F-4D97-AF65-F5344CB8AC3E}">
        <p14:creationId xmlns:p14="http://schemas.microsoft.com/office/powerpoint/2010/main" val="64832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Diane:</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The process for this application is the same for the PH children application. However you will just click on the Children &amp; Adults link instead.  </a:t>
            </a:r>
          </a:p>
          <a:p>
            <a:pPr marL="0" indent="0">
              <a:buFont typeface="Arial" panose="020B0604020202020204" pitchFamily="34" charset="0"/>
              <a:buNone/>
            </a:pPr>
            <a:r>
              <a:rPr lang="en-US" sz="1200" b="1" kern="1200" dirty="0">
                <a:solidFill>
                  <a:schemeClr val="tx1"/>
                </a:solidFill>
                <a:effectLst/>
                <a:latin typeface="+mn-lt"/>
                <a:ea typeface="+mn-ea"/>
                <a:cs typeface="+mn-cs"/>
              </a:rPr>
              <a:t>The hyperlink is located in the resources.</a:t>
            </a: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BB1196A-3852-CA43-830D-EDF033008208}" type="slidenum">
              <a:rPr lang="en-US" smtClean="0"/>
              <a:t>8</a:t>
            </a:fld>
            <a:endParaRPr lang="en-US"/>
          </a:p>
        </p:txBody>
      </p:sp>
    </p:spTree>
    <p:extLst>
      <p:ext uri="{BB962C8B-B14F-4D97-AF65-F5344CB8AC3E}">
        <p14:creationId xmlns:p14="http://schemas.microsoft.com/office/powerpoint/2010/main" val="1582663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fld id="{9BB1196A-3852-CA43-830D-EDF033008208}" type="slidenum">
              <a:rPr lang="en-US" smtClean="0"/>
              <a:t>9</a:t>
            </a:fld>
            <a:endParaRPr lang="en-US"/>
          </a:p>
        </p:txBody>
      </p:sp>
    </p:spTree>
    <p:extLst>
      <p:ext uri="{BB962C8B-B14F-4D97-AF65-F5344CB8AC3E}">
        <p14:creationId xmlns:p14="http://schemas.microsoft.com/office/powerpoint/2010/main" val="1319273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C65096-99B9-484E-B801-2F6D9016AA51}"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3945125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0A6CFB-F5EB-44CB-9183-07B1BCD7BB7B}"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3097412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981BE9-E146-4E2D-92BD-C5E2BAF6B9C7}"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92DA6-37AC-854E-BA06-769C3BBFD39B}"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1648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8EE84A-5BDF-4328-BF37-73E3237BF059}"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2982214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944034-A6FB-4112-8A81-C9B78469CE2F}"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92DA6-37AC-854E-BA06-769C3BBFD39B}"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56038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C3364A-8715-4AC2-88EE-27D3E07FA678}"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4256698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0D43CE-C732-40F0-BDCC-A99D33F6FF00}"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1008323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514C4-7451-4B03-8006-92564516C134}"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270284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FBA67E-1CEB-43D3-BDED-D17DEE78E03B}"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337900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E4BD0F-5D56-4896-813F-49A426D8F94F}"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2992900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BD7F54-AB5D-41CC-8200-1BF7069B75B4}" type="datetime1">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195339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724037-F6D6-41F3-96AF-AFA43CDED7C9}" type="datetime1">
              <a:rPr lang="en-US" smtClean="0"/>
              <a:t>4/20/2020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345257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213E6-16EB-4CE3-BAA0-D3CE0CA5582B}" type="datetime1">
              <a:rPr lang="en-US" smtClean="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259720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FED447-7A01-423F-B808-86BDE9D9D780}" type="datetime1">
              <a:rPr lang="en-US" smtClean="0"/>
              <a:t>4/20/2020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153072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26370A-C886-4B4B-B2D9-E6322AF7C5F9}" type="datetime1">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172462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8F7D37-DB23-458A-B90F-C18F03CB4DF0}" type="datetime1">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692DA6-37AC-854E-BA06-769C3BBFD39B}" type="slidenum">
              <a:rPr lang="en-US" smtClean="0"/>
              <a:t>‹#›</a:t>
            </a:fld>
            <a:endParaRPr lang="en-US" dirty="0"/>
          </a:p>
        </p:txBody>
      </p:sp>
    </p:spTree>
    <p:extLst>
      <p:ext uri="{BB962C8B-B14F-4D97-AF65-F5344CB8AC3E}">
        <p14:creationId xmlns:p14="http://schemas.microsoft.com/office/powerpoint/2010/main" val="267778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4FEE61-4B77-44D7-8FE1-FB6C7DC5497D}" type="datetime1">
              <a:rPr lang="en-US" smtClean="0"/>
              <a:t>4/20/2020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9692DA6-37AC-854E-BA06-769C3BBFD39B}" type="slidenum">
              <a:rPr lang="en-US" smtClean="0"/>
              <a:t>‹#›</a:t>
            </a:fld>
            <a:endParaRPr lang="en-US" dirty="0"/>
          </a:p>
        </p:txBody>
      </p:sp>
    </p:spTree>
    <p:extLst>
      <p:ext uri="{BB962C8B-B14F-4D97-AF65-F5344CB8AC3E}">
        <p14:creationId xmlns:p14="http://schemas.microsoft.com/office/powerpoint/2010/main" val="338370671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DHHS.oralhealth@nebraska.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nppes.cms.hhs.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mailto:nebraskamedicaidPSE@maximus.com" TargetMode="External"/><Relationship Id="rId4" Type="http://schemas.openxmlformats.org/officeDocument/2006/relationships/hyperlink" Target="http://www.nebraskamedicaidproviderenrollment.co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mcnane.ne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ProviderEnrollment@MCNA.ne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Nebraskapr@mcna.ne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mailto:rfletcher@mcna.ne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elevateoralcare.com/" TargetMode="External"/><Relationship Id="rId3" Type="http://schemas.openxmlformats.org/officeDocument/2006/relationships/hyperlink" Target="http://dhhs.ne.gov/licensure/Pages/Dental-Hygienist.aspx" TargetMode="External"/><Relationship Id="rId7" Type="http://schemas.openxmlformats.org/officeDocument/2006/relationships/hyperlink" Target="http://dhhs.ne.gov/Medicaid%20Practitioner%20Fee%20Schedules/Dental%20Services%20January%201,%202020%20REVISED.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dhhs.ne.gov/licensure/Documents/DentHygExpandedScopeApp.pdf" TargetMode="External"/><Relationship Id="rId5" Type="http://schemas.openxmlformats.org/officeDocument/2006/relationships/hyperlink" Target="http://dhhs.ne.gov/licensure/Documents/DentHygAppForAuthToTreatChildrenAndAdults.pdf" TargetMode="External"/><Relationship Id="rId4" Type="http://schemas.openxmlformats.org/officeDocument/2006/relationships/hyperlink" Target="http://dhhs.ne.gov/licensure/Documents/DentHygAppForAuthToTreatChildren.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mailto:dianealden@telebeep.co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tiff"/><Relationship Id="rId4" Type="http://schemas.openxmlformats.org/officeDocument/2006/relationships/hyperlink" Target="mailto:debschardt@icloud.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dhhs.ne.gov/Pages/Dental-Reports.asp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DHHS.oralhealth@nebraska.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511B8-457E-8D4D-9351-546AF443852E}"/>
              </a:ext>
            </a:extLst>
          </p:cNvPr>
          <p:cNvSpPr>
            <a:spLocks noGrp="1"/>
          </p:cNvSpPr>
          <p:nvPr>
            <p:ph type="ctrTitle"/>
          </p:nvPr>
        </p:nvSpPr>
        <p:spPr/>
        <p:txBody>
          <a:bodyPr/>
          <a:lstStyle/>
          <a:p>
            <a:r>
              <a:rPr lang="en-US" dirty="0"/>
              <a:t>The </a:t>
            </a:r>
            <a:br>
              <a:rPr lang="en-US" dirty="0"/>
            </a:br>
            <a:r>
              <a:rPr lang="en-US" dirty="0"/>
              <a:t>Public Health </a:t>
            </a:r>
            <a:br>
              <a:rPr lang="en-US" dirty="0"/>
            </a:br>
            <a:r>
              <a:rPr lang="en-US" dirty="0"/>
              <a:t>Registered Dental Hygienist</a:t>
            </a:r>
          </a:p>
        </p:txBody>
      </p:sp>
      <p:sp>
        <p:nvSpPr>
          <p:cNvPr id="7" name="Subtitle 6">
            <a:extLst>
              <a:ext uri="{FF2B5EF4-FFF2-40B4-BE49-F238E27FC236}">
                <a16:creationId xmlns:a16="http://schemas.microsoft.com/office/drawing/2014/main" id="{CE107C76-4400-4CBC-8C1B-023A22EB25DB}"/>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74B13D4-DB85-4892-B501-24381F299829}"/>
              </a:ext>
            </a:extLst>
          </p:cNvPr>
          <p:cNvSpPr>
            <a:spLocks noGrp="1"/>
          </p:cNvSpPr>
          <p:nvPr>
            <p:ph type="sldNum" sz="quarter" idx="12"/>
          </p:nvPr>
        </p:nvSpPr>
        <p:spPr/>
        <p:txBody>
          <a:bodyPr/>
          <a:lstStyle/>
          <a:p>
            <a:fld id="{49692DA6-37AC-854E-BA06-769C3BBFD39B}" type="slidenum">
              <a:rPr lang="en-US" smtClean="0"/>
              <a:pPr/>
              <a:t>1</a:t>
            </a:fld>
            <a:endParaRPr lang="en-US" dirty="0"/>
          </a:p>
        </p:txBody>
      </p:sp>
      <p:sp>
        <p:nvSpPr>
          <p:cNvPr id="3" name="TextBox 2">
            <a:extLst>
              <a:ext uri="{FF2B5EF4-FFF2-40B4-BE49-F238E27FC236}">
                <a16:creationId xmlns:a16="http://schemas.microsoft.com/office/drawing/2014/main" id="{63C63D86-DA9C-7447-B9ED-C4AB476BB244}"/>
              </a:ext>
            </a:extLst>
          </p:cNvPr>
          <p:cNvSpPr txBox="1"/>
          <p:nvPr/>
        </p:nvSpPr>
        <p:spPr>
          <a:xfrm>
            <a:off x="2708476" y="4537276"/>
            <a:ext cx="6088283" cy="646331"/>
          </a:xfrm>
          <a:prstGeom prst="rect">
            <a:avLst/>
          </a:prstGeom>
          <a:noFill/>
        </p:spPr>
        <p:txBody>
          <a:bodyPr wrap="square" rtlCol="0">
            <a:spAutoFit/>
          </a:bodyPr>
          <a:lstStyle/>
          <a:p>
            <a:r>
              <a:rPr lang="en-US" dirty="0"/>
              <a:t>Presenters: Diane Alden, PHRDH  &amp; Deb Schardt, PHRDH</a:t>
            </a:r>
          </a:p>
          <a:p>
            <a:pPr algn="ctr"/>
            <a:r>
              <a:rPr lang="en-US" dirty="0"/>
              <a:t>Guest: Cindy Gaskill, PHRDH</a:t>
            </a:r>
          </a:p>
        </p:txBody>
      </p:sp>
    </p:spTree>
    <p:extLst>
      <p:ext uri="{BB962C8B-B14F-4D97-AF65-F5344CB8AC3E}">
        <p14:creationId xmlns:p14="http://schemas.microsoft.com/office/powerpoint/2010/main" val="925061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5CD4-B55E-054B-9DF9-B9ED052F5C84}"/>
              </a:ext>
            </a:extLst>
          </p:cNvPr>
          <p:cNvSpPr>
            <a:spLocks noGrp="1"/>
          </p:cNvSpPr>
          <p:nvPr>
            <p:ph type="title"/>
          </p:nvPr>
        </p:nvSpPr>
        <p:spPr/>
        <p:txBody>
          <a:bodyPr/>
          <a:lstStyle/>
          <a:p>
            <a:pPr algn="ctr"/>
            <a:r>
              <a:rPr lang="en-US" dirty="0"/>
              <a:t>LB312</a:t>
            </a:r>
          </a:p>
        </p:txBody>
      </p:sp>
      <p:sp>
        <p:nvSpPr>
          <p:cNvPr id="3" name="Content Placeholder 2">
            <a:extLst>
              <a:ext uri="{FF2B5EF4-FFF2-40B4-BE49-F238E27FC236}">
                <a16:creationId xmlns:a16="http://schemas.microsoft.com/office/drawing/2014/main" id="{D3044E45-D97D-FD4F-B35C-034935C21FCA}"/>
              </a:ext>
            </a:extLst>
          </p:cNvPr>
          <p:cNvSpPr>
            <a:spLocks noGrp="1"/>
          </p:cNvSpPr>
          <p:nvPr>
            <p:ph idx="1"/>
          </p:nvPr>
        </p:nvSpPr>
        <p:spPr>
          <a:xfrm>
            <a:off x="874104" y="1332854"/>
            <a:ext cx="8596668" cy="4245521"/>
          </a:xfrm>
        </p:spPr>
        <p:txBody>
          <a:bodyPr>
            <a:noAutofit/>
          </a:bodyPr>
          <a:lstStyle/>
          <a:p>
            <a:r>
              <a:rPr lang="en-US" sz="2400" dirty="0"/>
              <a:t>The Bill is waiting for final reading in the legislature. After the final reading it will go to the Governor for his signature and the law will take affect 3 months after Legislature adjourns.</a:t>
            </a:r>
          </a:p>
          <a:p>
            <a:r>
              <a:rPr lang="en-US" sz="2400" dirty="0"/>
              <a:t>Eliminates the 3000 hour requirement for the Public Health RDH to be able to apply for the permit to treat children and adults</a:t>
            </a:r>
          </a:p>
          <a:p>
            <a:r>
              <a:rPr lang="en-US" sz="2400" dirty="0"/>
              <a:t>Allows for the full scope of a dental hygienist, with the exception of:</a:t>
            </a:r>
          </a:p>
          <a:p>
            <a:pPr lvl="1"/>
            <a:r>
              <a:rPr lang="en-US" sz="2400" dirty="0"/>
              <a:t>Scale and root planing</a:t>
            </a:r>
          </a:p>
          <a:p>
            <a:pPr lvl="1"/>
            <a:r>
              <a:rPr lang="en-US" sz="2400" dirty="0"/>
              <a:t>Nitrous Oxide</a:t>
            </a:r>
          </a:p>
          <a:p>
            <a:pPr lvl="1"/>
            <a:r>
              <a:rPr lang="en-US" sz="2400" dirty="0"/>
              <a:t>Local Anesthesia</a:t>
            </a:r>
          </a:p>
        </p:txBody>
      </p:sp>
      <p:sp>
        <p:nvSpPr>
          <p:cNvPr id="4" name="Slide Number Placeholder 3">
            <a:extLst>
              <a:ext uri="{FF2B5EF4-FFF2-40B4-BE49-F238E27FC236}">
                <a16:creationId xmlns:a16="http://schemas.microsoft.com/office/drawing/2014/main" id="{4BD4C349-601F-4133-92D4-508DB19039A5}"/>
              </a:ext>
            </a:extLst>
          </p:cNvPr>
          <p:cNvSpPr>
            <a:spLocks noGrp="1"/>
          </p:cNvSpPr>
          <p:nvPr>
            <p:ph type="sldNum" sz="quarter" idx="12"/>
          </p:nvPr>
        </p:nvSpPr>
        <p:spPr/>
        <p:txBody>
          <a:bodyPr/>
          <a:lstStyle/>
          <a:p>
            <a:fld id="{49692DA6-37AC-854E-BA06-769C3BBFD39B}" type="slidenum">
              <a:rPr lang="en-US" smtClean="0"/>
              <a:t>10</a:t>
            </a:fld>
            <a:endParaRPr lang="en-US" dirty="0"/>
          </a:p>
        </p:txBody>
      </p:sp>
    </p:spTree>
    <p:extLst>
      <p:ext uri="{BB962C8B-B14F-4D97-AF65-F5344CB8AC3E}">
        <p14:creationId xmlns:p14="http://schemas.microsoft.com/office/powerpoint/2010/main" val="3748939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A314-B388-1240-833A-920FC355AD32}"/>
              </a:ext>
            </a:extLst>
          </p:cNvPr>
          <p:cNvSpPr>
            <a:spLocks noGrp="1"/>
          </p:cNvSpPr>
          <p:nvPr>
            <p:ph type="title"/>
          </p:nvPr>
        </p:nvSpPr>
        <p:spPr>
          <a:xfrm>
            <a:off x="838039" y="644324"/>
            <a:ext cx="8596668" cy="1320800"/>
          </a:xfrm>
        </p:spPr>
        <p:txBody>
          <a:bodyPr>
            <a:normAutofit fontScale="90000"/>
          </a:bodyPr>
          <a:lstStyle/>
          <a:p>
            <a:pPr algn="ctr"/>
            <a:r>
              <a:rPr lang="en-US" sz="3200" dirty="0"/>
              <a:t>Expanded Scope Function for Dental Hygienists:</a:t>
            </a:r>
            <a:br>
              <a:rPr lang="en-US" sz="3200" dirty="0"/>
            </a:br>
            <a:endParaRPr lang="en-US" sz="3200" dirty="0"/>
          </a:p>
        </p:txBody>
      </p:sp>
      <p:sp>
        <p:nvSpPr>
          <p:cNvPr id="3" name="Content Placeholder 2">
            <a:extLst>
              <a:ext uri="{FF2B5EF4-FFF2-40B4-BE49-F238E27FC236}">
                <a16:creationId xmlns:a16="http://schemas.microsoft.com/office/drawing/2014/main" id="{CD927339-A0CF-4A4F-B7C2-8AA39A745EBD}"/>
              </a:ext>
            </a:extLst>
          </p:cNvPr>
          <p:cNvSpPr>
            <a:spLocks noGrp="1"/>
          </p:cNvSpPr>
          <p:nvPr>
            <p:ph idx="1"/>
          </p:nvPr>
        </p:nvSpPr>
        <p:spPr>
          <a:xfrm>
            <a:off x="677334" y="1516283"/>
            <a:ext cx="8918079" cy="4294207"/>
          </a:xfrm>
        </p:spPr>
        <p:txBody>
          <a:bodyPr>
            <a:normAutofit lnSpcReduction="10000"/>
          </a:bodyPr>
          <a:lstStyle/>
          <a:p>
            <a:pPr marL="0" indent="0">
              <a:buNone/>
            </a:pPr>
            <a:r>
              <a:rPr lang="en-US" sz="2000" dirty="0"/>
              <a:t>Dental Hygienist can apply for the following expanded functions to be added to their dental hygiene license after completing an education course for each expanded scope function:</a:t>
            </a:r>
          </a:p>
          <a:p>
            <a:pPr lvl="1"/>
            <a:r>
              <a:rPr lang="en-US" sz="2000" dirty="0"/>
              <a:t>Interim Therapeutic Restorations</a:t>
            </a:r>
          </a:p>
          <a:p>
            <a:pPr lvl="1"/>
            <a:r>
              <a:rPr lang="en-US" sz="2000" dirty="0"/>
              <a:t>Write Prescriptions for Mouth Rinses and Fluoride Products</a:t>
            </a:r>
          </a:p>
          <a:p>
            <a:pPr lvl="1"/>
            <a:r>
              <a:rPr lang="en-US" sz="2000" dirty="0"/>
              <a:t>Monitor, Administration &amp; Titrate Nitrous Oxide</a:t>
            </a:r>
          </a:p>
          <a:p>
            <a:r>
              <a:rPr lang="en-US" sz="2000" dirty="0"/>
              <a:t>Approved courses are given by a Commission on Dental Accreditation (CODA) accredited dental hygiene program</a:t>
            </a:r>
          </a:p>
          <a:p>
            <a:r>
              <a:rPr lang="en-US" sz="2000" dirty="0"/>
              <a:t>Dental Hygienists who hold a </a:t>
            </a:r>
            <a:r>
              <a:rPr lang="en-US" sz="2000" u="sng" dirty="0"/>
              <a:t>Public Health Authorization for Treating Children</a:t>
            </a:r>
            <a:r>
              <a:rPr lang="en-US" sz="2000" dirty="0"/>
              <a:t> and are applying to have Interim Therapeutic Restoration and the ability to write Prescriptions for Mouth Rinses and Fluoride Products added to their dental hygiene license will have them added to their Public Health Authorization also</a:t>
            </a:r>
          </a:p>
          <a:p>
            <a:endParaRPr lang="en-US" dirty="0"/>
          </a:p>
        </p:txBody>
      </p:sp>
      <p:sp>
        <p:nvSpPr>
          <p:cNvPr id="4" name="Slide Number Placeholder 3">
            <a:extLst>
              <a:ext uri="{FF2B5EF4-FFF2-40B4-BE49-F238E27FC236}">
                <a16:creationId xmlns:a16="http://schemas.microsoft.com/office/drawing/2014/main" id="{F5050107-117C-483D-8AEC-9A26755132B6}"/>
              </a:ext>
            </a:extLst>
          </p:cNvPr>
          <p:cNvSpPr>
            <a:spLocks noGrp="1"/>
          </p:cNvSpPr>
          <p:nvPr>
            <p:ph type="sldNum" sz="quarter" idx="12"/>
          </p:nvPr>
        </p:nvSpPr>
        <p:spPr/>
        <p:txBody>
          <a:bodyPr/>
          <a:lstStyle/>
          <a:p>
            <a:fld id="{49692DA6-37AC-854E-BA06-769C3BBFD39B}" type="slidenum">
              <a:rPr lang="en-US" smtClean="0"/>
              <a:t>11</a:t>
            </a:fld>
            <a:endParaRPr lang="en-US" dirty="0"/>
          </a:p>
        </p:txBody>
      </p:sp>
    </p:spTree>
    <p:extLst>
      <p:ext uri="{BB962C8B-B14F-4D97-AF65-F5344CB8AC3E}">
        <p14:creationId xmlns:p14="http://schemas.microsoft.com/office/powerpoint/2010/main" val="1094517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75871-DD2D-6C4B-B854-94C7047B89D9}"/>
              </a:ext>
            </a:extLst>
          </p:cNvPr>
          <p:cNvSpPr>
            <a:spLocks noGrp="1"/>
          </p:cNvSpPr>
          <p:nvPr>
            <p:ph type="title"/>
          </p:nvPr>
        </p:nvSpPr>
        <p:spPr/>
        <p:txBody>
          <a:bodyPr>
            <a:normAutofit fontScale="90000"/>
          </a:bodyPr>
          <a:lstStyle/>
          <a:p>
            <a:pPr algn="ctr"/>
            <a:r>
              <a:rPr lang="en-US" dirty="0"/>
              <a:t>Expanded Scope Function for Dental Hygienists (continued):</a:t>
            </a:r>
            <a:br>
              <a:rPr lang="en-US" dirty="0"/>
            </a:br>
            <a:endParaRPr lang="en-US" dirty="0"/>
          </a:p>
        </p:txBody>
      </p:sp>
      <p:sp>
        <p:nvSpPr>
          <p:cNvPr id="3" name="Content Placeholder 2">
            <a:extLst>
              <a:ext uri="{FF2B5EF4-FFF2-40B4-BE49-F238E27FC236}">
                <a16:creationId xmlns:a16="http://schemas.microsoft.com/office/drawing/2014/main" id="{88934FE8-4148-E943-A38D-2936A3095315}"/>
              </a:ext>
            </a:extLst>
          </p:cNvPr>
          <p:cNvSpPr>
            <a:spLocks noGrp="1"/>
          </p:cNvSpPr>
          <p:nvPr>
            <p:ph idx="1"/>
          </p:nvPr>
        </p:nvSpPr>
        <p:spPr/>
        <p:txBody>
          <a:bodyPr>
            <a:normAutofit fontScale="92500"/>
          </a:bodyPr>
          <a:lstStyle/>
          <a:p>
            <a:pPr marL="0" indent="0">
              <a:buNone/>
            </a:pPr>
            <a:r>
              <a:rPr lang="en-US" sz="2800" dirty="0"/>
              <a:t>A Dental Hygienist who holds a </a:t>
            </a:r>
            <a:r>
              <a:rPr lang="en-US" sz="2800" u="sng" dirty="0"/>
              <a:t>Public Health Authorization for treating Children and Adults</a:t>
            </a:r>
            <a:r>
              <a:rPr lang="en-US" sz="2800" dirty="0"/>
              <a:t> and is applying to have the below expanded scope functions added to their dental hygiene license will also have them added to their Public Health Authorization:</a:t>
            </a:r>
          </a:p>
          <a:p>
            <a:pPr lvl="1"/>
            <a:r>
              <a:rPr lang="en-US" sz="2400" dirty="0"/>
              <a:t>Interim Therapeutic Restoration</a:t>
            </a:r>
          </a:p>
          <a:p>
            <a:pPr lvl="1"/>
            <a:r>
              <a:rPr lang="en-US" sz="2400" dirty="0"/>
              <a:t>Write Prescriptions for Mouth Rinses and Fluoride Products</a:t>
            </a:r>
          </a:p>
          <a:p>
            <a:pPr lvl="1"/>
            <a:r>
              <a:rPr lang="en-US" sz="2400" dirty="0"/>
              <a:t>Make Minor Denture Adjustment</a:t>
            </a:r>
          </a:p>
          <a:p>
            <a:endParaRPr lang="en-US" dirty="0"/>
          </a:p>
        </p:txBody>
      </p:sp>
      <p:sp>
        <p:nvSpPr>
          <p:cNvPr id="4" name="Slide Number Placeholder 3">
            <a:extLst>
              <a:ext uri="{FF2B5EF4-FFF2-40B4-BE49-F238E27FC236}">
                <a16:creationId xmlns:a16="http://schemas.microsoft.com/office/drawing/2014/main" id="{494EFB06-1101-459A-9ECC-940045C6809F}"/>
              </a:ext>
            </a:extLst>
          </p:cNvPr>
          <p:cNvSpPr>
            <a:spLocks noGrp="1"/>
          </p:cNvSpPr>
          <p:nvPr>
            <p:ph type="sldNum" sz="quarter" idx="12"/>
          </p:nvPr>
        </p:nvSpPr>
        <p:spPr/>
        <p:txBody>
          <a:bodyPr/>
          <a:lstStyle/>
          <a:p>
            <a:fld id="{49692DA6-37AC-854E-BA06-769C3BBFD39B}" type="slidenum">
              <a:rPr lang="en-US" smtClean="0"/>
              <a:t>12</a:t>
            </a:fld>
            <a:endParaRPr lang="en-US" dirty="0"/>
          </a:p>
        </p:txBody>
      </p:sp>
    </p:spTree>
    <p:extLst>
      <p:ext uri="{BB962C8B-B14F-4D97-AF65-F5344CB8AC3E}">
        <p14:creationId xmlns:p14="http://schemas.microsoft.com/office/powerpoint/2010/main" val="1272707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5D89-0B66-8043-A77C-1110E3701346}"/>
              </a:ext>
            </a:extLst>
          </p:cNvPr>
          <p:cNvSpPr>
            <a:spLocks noGrp="1"/>
          </p:cNvSpPr>
          <p:nvPr>
            <p:ph type="title"/>
          </p:nvPr>
        </p:nvSpPr>
        <p:spPr/>
        <p:txBody>
          <a:bodyPr>
            <a:normAutofit fontScale="90000"/>
          </a:bodyPr>
          <a:lstStyle/>
          <a:p>
            <a:pPr algn="ctr"/>
            <a:r>
              <a:rPr lang="en-US" dirty="0"/>
              <a:t>The Application for Expanded Scope Functions: </a:t>
            </a:r>
            <a:br>
              <a:rPr lang="en-US" dirty="0"/>
            </a:br>
            <a:endParaRPr lang="en-US" dirty="0"/>
          </a:p>
        </p:txBody>
      </p:sp>
      <p:sp>
        <p:nvSpPr>
          <p:cNvPr id="3" name="Content Placeholder 2">
            <a:extLst>
              <a:ext uri="{FF2B5EF4-FFF2-40B4-BE49-F238E27FC236}">
                <a16:creationId xmlns:a16="http://schemas.microsoft.com/office/drawing/2014/main" id="{F7504DD3-94FA-114A-9185-C3F1CC83393D}"/>
              </a:ext>
            </a:extLst>
          </p:cNvPr>
          <p:cNvSpPr>
            <a:spLocks noGrp="1"/>
          </p:cNvSpPr>
          <p:nvPr>
            <p:ph idx="1"/>
          </p:nvPr>
        </p:nvSpPr>
        <p:spPr/>
        <p:txBody>
          <a:bodyPr>
            <a:normAutofit fontScale="92500"/>
          </a:bodyPr>
          <a:lstStyle/>
          <a:p>
            <a:r>
              <a:rPr lang="en-US" sz="2400" u="sng" dirty="0">
                <a:hlinkClick r:id="rId3"/>
              </a:rPr>
              <a:t>DHHS.oralhealth@nebraska.gov</a:t>
            </a:r>
            <a:endParaRPr lang="en-US" sz="2400" dirty="0"/>
          </a:p>
          <a:p>
            <a:pPr lvl="0"/>
            <a:r>
              <a:rPr lang="en-US" sz="2400" dirty="0"/>
              <a:t>Go to Licensing &amp; Regulations (located in the bar top of page)</a:t>
            </a:r>
          </a:p>
          <a:p>
            <a:pPr lvl="0"/>
            <a:r>
              <a:rPr lang="en-US" sz="2400" dirty="0"/>
              <a:t>On Line Services (left side)  Licensing Homepage (first one)</a:t>
            </a:r>
          </a:p>
          <a:p>
            <a:pPr lvl="0"/>
            <a:r>
              <a:rPr lang="en-US" sz="2400" dirty="0"/>
              <a:t>Scroll Down to Professions &amp; Occupations</a:t>
            </a:r>
          </a:p>
          <a:p>
            <a:pPr lvl="0"/>
            <a:r>
              <a:rPr lang="en-US" sz="2400" dirty="0"/>
              <a:t>Scroll Down to Dentistry (left side)</a:t>
            </a:r>
          </a:p>
          <a:p>
            <a:pPr lvl="0"/>
            <a:r>
              <a:rPr lang="en-US" sz="2400" dirty="0"/>
              <a:t>Dental Hygienist (middle)</a:t>
            </a:r>
          </a:p>
          <a:p>
            <a:r>
              <a:rPr lang="en-US" sz="2400" dirty="0"/>
              <a:t>Applications for all RDH Licenses are listed</a:t>
            </a:r>
          </a:p>
          <a:p>
            <a:pPr lvl="0"/>
            <a:r>
              <a:rPr lang="en-US" sz="2400" dirty="0"/>
              <a:t>Click on the Expanded Scope Function for Dental Hygienists</a:t>
            </a:r>
          </a:p>
          <a:p>
            <a:endParaRPr lang="en-US" dirty="0"/>
          </a:p>
        </p:txBody>
      </p:sp>
      <p:sp>
        <p:nvSpPr>
          <p:cNvPr id="4" name="Slide Number Placeholder 3">
            <a:extLst>
              <a:ext uri="{FF2B5EF4-FFF2-40B4-BE49-F238E27FC236}">
                <a16:creationId xmlns:a16="http://schemas.microsoft.com/office/drawing/2014/main" id="{9E74DA54-8B5B-44AB-A03A-D2E3E28C21CC}"/>
              </a:ext>
            </a:extLst>
          </p:cNvPr>
          <p:cNvSpPr>
            <a:spLocks noGrp="1"/>
          </p:cNvSpPr>
          <p:nvPr>
            <p:ph type="sldNum" sz="quarter" idx="12"/>
          </p:nvPr>
        </p:nvSpPr>
        <p:spPr/>
        <p:txBody>
          <a:bodyPr/>
          <a:lstStyle/>
          <a:p>
            <a:fld id="{49692DA6-37AC-854E-BA06-769C3BBFD39B}" type="slidenum">
              <a:rPr lang="en-US" smtClean="0"/>
              <a:t>13</a:t>
            </a:fld>
            <a:endParaRPr lang="en-US" dirty="0"/>
          </a:p>
        </p:txBody>
      </p:sp>
    </p:spTree>
    <p:extLst>
      <p:ext uri="{BB962C8B-B14F-4D97-AF65-F5344CB8AC3E}">
        <p14:creationId xmlns:p14="http://schemas.microsoft.com/office/powerpoint/2010/main" val="3380345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390F-42FA-2F46-9F78-C1A58924C19E}"/>
              </a:ext>
            </a:extLst>
          </p:cNvPr>
          <p:cNvSpPr>
            <a:spLocks noGrp="1"/>
          </p:cNvSpPr>
          <p:nvPr>
            <p:ph type="title"/>
          </p:nvPr>
        </p:nvSpPr>
        <p:spPr/>
        <p:txBody>
          <a:bodyPr/>
          <a:lstStyle/>
          <a:p>
            <a:pPr algn="ctr"/>
            <a:r>
              <a:rPr lang="en-US" dirty="0"/>
              <a:t>The Application:</a:t>
            </a:r>
          </a:p>
        </p:txBody>
      </p:sp>
      <p:sp>
        <p:nvSpPr>
          <p:cNvPr id="3" name="Content Placeholder 2">
            <a:extLst>
              <a:ext uri="{FF2B5EF4-FFF2-40B4-BE49-F238E27FC236}">
                <a16:creationId xmlns:a16="http://schemas.microsoft.com/office/drawing/2014/main" id="{E1C9E120-DEDE-2443-B560-DE4503D5346D}"/>
              </a:ext>
            </a:extLst>
          </p:cNvPr>
          <p:cNvSpPr>
            <a:spLocks noGrp="1"/>
          </p:cNvSpPr>
          <p:nvPr>
            <p:ph idx="1"/>
          </p:nvPr>
        </p:nvSpPr>
        <p:spPr>
          <a:xfrm>
            <a:off x="677334" y="1597307"/>
            <a:ext cx="8596668" cy="4444056"/>
          </a:xfrm>
        </p:spPr>
        <p:txBody>
          <a:bodyPr>
            <a:normAutofit/>
          </a:bodyPr>
          <a:lstStyle/>
          <a:p>
            <a:r>
              <a:rPr lang="en-US" dirty="0"/>
              <a:t>You must print off the application</a:t>
            </a:r>
          </a:p>
          <a:p>
            <a:pPr lvl="0"/>
            <a:r>
              <a:rPr lang="en-US" dirty="0"/>
              <a:t>Application fee is $10.00—for each time you add an expanded scope function(s) to your current license</a:t>
            </a:r>
          </a:p>
          <a:p>
            <a:pPr lvl="1"/>
            <a:r>
              <a:rPr lang="en-US" dirty="0"/>
              <a:t>(If you apply for all expanded scope functions at one time, it is only $10.00.  If you apply for expanded scope functions at different times, you will have to pay $10.00 each time you add one on to your current license)</a:t>
            </a:r>
          </a:p>
          <a:p>
            <a:pPr lvl="0"/>
            <a:r>
              <a:rPr lang="en-US" dirty="0"/>
              <a:t>Provide Copy of the Following Document: (course should provide you with a document)</a:t>
            </a:r>
          </a:p>
          <a:p>
            <a:pPr lvl="1"/>
            <a:r>
              <a:rPr lang="en-US" dirty="0"/>
              <a:t>Name and location of institution where expanded function course was taken</a:t>
            </a:r>
          </a:p>
          <a:p>
            <a:pPr lvl="1"/>
            <a:r>
              <a:rPr lang="en-US" dirty="0"/>
              <a:t>Date of successful completion of the expanded function course</a:t>
            </a:r>
          </a:p>
          <a:p>
            <a:pPr lvl="1"/>
            <a:r>
              <a:rPr lang="en-US" dirty="0"/>
              <a:t>***The approved course needs to be provided by a Commission on Dental Accreditation (CODA) accredited dental hygiene or dental assisting program</a:t>
            </a:r>
          </a:p>
          <a:p>
            <a:pPr lvl="0"/>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B3391D79-DFAC-40A3-865E-3EC5D8D9872E}"/>
              </a:ext>
            </a:extLst>
          </p:cNvPr>
          <p:cNvSpPr>
            <a:spLocks noGrp="1"/>
          </p:cNvSpPr>
          <p:nvPr>
            <p:ph type="sldNum" sz="quarter" idx="12"/>
          </p:nvPr>
        </p:nvSpPr>
        <p:spPr/>
        <p:txBody>
          <a:bodyPr/>
          <a:lstStyle/>
          <a:p>
            <a:fld id="{49692DA6-37AC-854E-BA06-769C3BBFD39B}" type="slidenum">
              <a:rPr lang="en-US" smtClean="0"/>
              <a:t>14</a:t>
            </a:fld>
            <a:endParaRPr lang="en-US" dirty="0"/>
          </a:p>
        </p:txBody>
      </p:sp>
    </p:spTree>
    <p:extLst>
      <p:ext uri="{BB962C8B-B14F-4D97-AF65-F5344CB8AC3E}">
        <p14:creationId xmlns:p14="http://schemas.microsoft.com/office/powerpoint/2010/main" val="502182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6EF0-90F3-2045-9A41-C0C4AE0C47E0}"/>
              </a:ext>
            </a:extLst>
          </p:cNvPr>
          <p:cNvSpPr>
            <a:spLocks noGrp="1"/>
          </p:cNvSpPr>
          <p:nvPr>
            <p:ph type="title"/>
          </p:nvPr>
        </p:nvSpPr>
        <p:spPr>
          <a:xfrm>
            <a:off x="677334" y="875816"/>
            <a:ext cx="8596668" cy="1320800"/>
          </a:xfrm>
        </p:spPr>
        <p:txBody>
          <a:bodyPr/>
          <a:lstStyle/>
          <a:p>
            <a:pPr algn="ctr"/>
            <a:r>
              <a:rPr lang="en-US" dirty="0"/>
              <a:t>Available Courses:</a:t>
            </a:r>
          </a:p>
        </p:txBody>
      </p:sp>
      <p:sp>
        <p:nvSpPr>
          <p:cNvPr id="3" name="Content Placeholder 2">
            <a:extLst>
              <a:ext uri="{FF2B5EF4-FFF2-40B4-BE49-F238E27FC236}">
                <a16:creationId xmlns:a16="http://schemas.microsoft.com/office/drawing/2014/main" id="{4AAED871-41D4-B14E-AC7F-6A5AE69450F8}"/>
              </a:ext>
            </a:extLst>
          </p:cNvPr>
          <p:cNvSpPr>
            <a:spLocks noGrp="1"/>
          </p:cNvSpPr>
          <p:nvPr>
            <p:ph idx="1"/>
          </p:nvPr>
        </p:nvSpPr>
        <p:spPr>
          <a:xfrm>
            <a:off x="677334" y="1813347"/>
            <a:ext cx="8596668" cy="4593140"/>
          </a:xfrm>
        </p:spPr>
        <p:txBody>
          <a:bodyPr>
            <a:normAutofit/>
          </a:bodyPr>
          <a:lstStyle/>
          <a:p>
            <a:r>
              <a:rPr lang="en-US" sz="2400" dirty="0"/>
              <a:t>Central Community College Dental Hygiene in Hastings, Nebraska has offered three Expanded Scope Function classes for the Registered Dental Hygienist</a:t>
            </a:r>
          </a:p>
          <a:p>
            <a:r>
              <a:rPr lang="en-US" sz="2400" dirty="0"/>
              <a:t>75 Registered Dental Hygienists have successfully completed the course</a:t>
            </a:r>
          </a:p>
          <a:p>
            <a:r>
              <a:rPr lang="en-US" sz="2400" dirty="0"/>
              <a:t>The course was $500.00 </a:t>
            </a:r>
          </a:p>
          <a:p>
            <a:r>
              <a:rPr lang="en-US" sz="2400" dirty="0"/>
              <a:t>Central Community College Dental Hygiene and others will be offering more classes </a:t>
            </a:r>
          </a:p>
          <a:p>
            <a:pPr marL="0" indent="0" algn="ctr">
              <a:buNone/>
            </a:pPr>
            <a:endParaRPr lang="en-US" sz="2000" dirty="0">
              <a:solidFill>
                <a:srgbClr val="92278F"/>
              </a:solidFill>
            </a:endParaRPr>
          </a:p>
          <a:p>
            <a:pPr marL="0" indent="0" algn="ctr">
              <a:buNone/>
            </a:pPr>
            <a:r>
              <a:rPr lang="en-US" sz="2000" dirty="0">
                <a:solidFill>
                  <a:srgbClr val="92278F"/>
                </a:solidFill>
              </a:rPr>
              <a:t>At this time, obviously no classes are being held  </a:t>
            </a:r>
          </a:p>
        </p:txBody>
      </p:sp>
      <p:sp>
        <p:nvSpPr>
          <p:cNvPr id="4" name="Slide Number Placeholder 3">
            <a:extLst>
              <a:ext uri="{FF2B5EF4-FFF2-40B4-BE49-F238E27FC236}">
                <a16:creationId xmlns:a16="http://schemas.microsoft.com/office/drawing/2014/main" id="{A643E994-DF50-41DD-88C1-4CEFBBB39C7C}"/>
              </a:ext>
            </a:extLst>
          </p:cNvPr>
          <p:cNvSpPr>
            <a:spLocks noGrp="1"/>
          </p:cNvSpPr>
          <p:nvPr>
            <p:ph type="sldNum" sz="quarter" idx="12"/>
          </p:nvPr>
        </p:nvSpPr>
        <p:spPr/>
        <p:txBody>
          <a:bodyPr/>
          <a:lstStyle/>
          <a:p>
            <a:fld id="{49692DA6-37AC-854E-BA06-769C3BBFD39B}" type="slidenum">
              <a:rPr lang="en-US" smtClean="0"/>
              <a:t>15</a:t>
            </a:fld>
            <a:endParaRPr lang="en-US" dirty="0"/>
          </a:p>
        </p:txBody>
      </p:sp>
    </p:spTree>
    <p:extLst>
      <p:ext uri="{BB962C8B-B14F-4D97-AF65-F5344CB8AC3E}">
        <p14:creationId xmlns:p14="http://schemas.microsoft.com/office/powerpoint/2010/main" val="3700457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49E92-5BE6-7347-A82D-214AF9E65986}"/>
              </a:ext>
            </a:extLst>
          </p:cNvPr>
          <p:cNvSpPr>
            <a:spLocks noGrp="1"/>
          </p:cNvSpPr>
          <p:nvPr>
            <p:ph type="title"/>
          </p:nvPr>
        </p:nvSpPr>
        <p:spPr/>
        <p:txBody>
          <a:bodyPr>
            <a:normAutofit fontScale="90000"/>
          </a:bodyPr>
          <a:lstStyle/>
          <a:p>
            <a:pPr algn="ctr"/>
            <a:r>
              <a:rPr lang="en-US" dirty="0"/>
              <a:t>What are the Public Health Registered Dental Hygienists doing in Nebraska?!</a:t>
            </a:r>
            <a:br>
              <a:rPr lang="en-US" dirty="0"/>
            </a:br>
            <a:endParaRPr lang="en-US" dirty="0"/>
          </a:p>
        </p:txBody>
      </p:sp>
      <p:sp>
        <p:nvSpPr>
          <p:cNvPr id="3" name="Content Placeholder 2">
            <a:extLst>
              <a:ext uri="{FF2B5EF4-FFF2-40B4-BE49-F238E27FC236}">
                <a16:creationId xmlns:a16="http://schemas.microsoft.com/office/drawing/2014/main" id="{FD69DDA5-6BFA-5447-B4A1-807A0E3B1A95}"/>
              </a:ext>
            </a:extLst>
          </p:cNvPr>
          <p:cNvSpPr>
            <a:spLocks noGrp="1"/>
          </p:cNvSpPr>
          <p:nvPr>
            <p:ph idx="1"/>
          </p:nvPr>
        </p:nvSpPr>
        <p:spPr/>
        <p:txBody>
          <a:bodyPr>
            <a:normAutofit/>
          </a:bodyPr>
          <a:lstStyle/>
          <a:p>
            <a:r>
              <a:rPr lang="en-US" b="1" dirty="0"/>
              <a:t>Cynthia Carlson, PHRDH </a:t>
            </a:r>
            <a:r>
              <a:rPr lang="en-US" dirty="0"/>
              <a:t>in Lincoln started working six years ago with an Alzheimer’s Care Facility, to provide hygiene care.  She provides blood pressure check, oral cancer screening (intra/ oral), dental screening/assessment, prophy (scaling &amp; polish), fluoride varnish, silver diamine fluoride and oral health education.  Cynthia also provides education to the staff and referrals to a dental home. This has been very successful. COVID-19 has stopped this great program for the time being.</a:t>
            </a:r>
          </a:p>
          <a:p>
            <a:r>
              <a:rPr lang="en-US" dirty="0"/>
              <a:t>Cynthia has been very active as a PHRDH and these are a few of the many things that she has been involved in: conducted elementary school fluoride varnish and oral health education programs, applied fluoride varnish and dental screenings for a County Health Department, worked with WIC and Head Start programs, and provided CEU on what the PHRDH can provide for several nursing homes. </a:t>
            </a:r>
          </a:p>
          <a:p>
            <a:endParaRPr lang="en-US" dirty="0"/>
          </a:p>
        </p:txBody>
      </p:sp>
      <p:pic>
        <p:nvPicPr>
          <p:cNvPr id="5" name="Picture 4">
            <a:extLst>
              <a:ext uri="{FF2B5EF4-FFF2-40B4-BE49-F238E27FC236}">
                <a16:creationId xmlns:a16="http://schemas.microsoft.com/office/drawing/2014/main" id="{EDEEC48E-6DB4-1D4E-8E0E-68A2A433C4ED}"/>
              </a:ext>
            </a:extLst>
          </p:cNvPr>
          <p:cNvPicPr>
            <a:picLocks noChangeAspect="1"/>
          </p:cNvPicPr>
          <p:nvPr/>
        </p:nvPicPr>
        <p:blipFill>
          <a:blip r:embed="rId3"/>
          <a:stretch>
            <a:fillRect/>
          </a:stretch>
        </p:blipFill>
        <p:spPr>
          <a:xfrm>
            <a:off x="9274002" y="3040265"/>
            <a:ext cx="2590800" cy="3492500"/>
          </a:xfrm>
          <a:prstGeom prst="rect">
            <a:avLst/>
          </a:prstGeom>
        </p:spPr>
      </p:pic>
      <p:sp>
        <p:nvSpPr>
          <p:cNvPr id="4" name="Slide Number Placeholder 3">
            <a:extLst>
              <a:ext uri="{FF2B5EF4-FFF2-40B4-BE49-F238E27FC236}">
                <a16:creationId xmlns:a16="http://schemas.microsoft.com/office/drawing/2014/main" id="{1B6D3DA8-43C7-47E5-948B-58AC3F34CCFD}"/>
              </a:ext>
            </a:extLst>
          </p:cNvPr>
          <p:cNvSpPr>
            <a:spLocks noGrp="1"/>
          </p:cNvSpPr>
          <p:nvPr>
            <p:ph type="sldNum" sz="quarter" idx="12"/>
          </p:nvPr>
        </p:nvSpPr>
        <p:spPr/>
        <p:txBody>
          <a:bodyPr/>
          <a:lstStyle/>
          <a:p>
            <a:fld id="{49692DA6-37AC-854E-BA06-769C3BBFD39B}" type="slidenum">
              <a:rPr lang="en-US" smtClean="0"/>
              <a:t>16</a:t>
            </a:fld>
            <a:endParaRPr lang="en-US" dirty="0"/>
          </a:p>
        </p:txBody>
      </p:sp>
    </p:spTree>
    <p:extLst>
      <p:ext uri="{BB962C8B-B14F-4D97-AF65-F5344CB8AC3E}">
        <p14:creationId xmlns:p14="http://schemas.microsoft.com/office/powerpoint/2010/main" val="2178579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3A66-3372-3144-ADF5-B31EFD69CBD0}"/>
              </a:ext>
            </a:extLst>
          </p:cNvPr>
          <p:cNvSpPr>
            <a:spLocks noGrp="1"/>
          </p:cNvSpPr>
          <p:nvPr>
            <p:ph type="title"/>
          </p:nvPr>
        </p:nvSpPr>
        <p:spPr/>
        <p:txBody>
          <a:bodyPr>
            <a:normAutofit fontScale="90000"/>
          </a:bodyPr>
          <a:lstStyle/>
          <a:p>
            <a:pPr algn="ctr"/>
            <a:r>
              <a:rPr lang="en-US" dirty="0"/>
              <a:t>What are the Public Health Registered Dental Hygienists doing in Nebraska?!</a:t>
            </a:r>
            <a:br>
              <a:rPr lang="en-US" dirty="0"/>
            </a:br>
            <a:endParaRPr lang="en-US" dirty="0"/>
          </a:p>
        </p:txBody>
      </p:sp>
      <p:sp>
        <p:nvSpPr>
          <p:cNvPr id="3" name="Content Placeholder 2">
            <a:extLst>
              <a:ext uri="{FF2B5EF4-FFF2-40B4-BE49-F238E27FC236}">
                <a16:creationId xmlns:a16="http://schemas.microsoft.com/office/drawing/2014/main" id="{6E5D447D-953F-6041-9C93-8CB3D480ECA2}"/>
              </a:ext>
            </a:extLst>
          </p:cNvPr>
          <p:cNvSpPr>
            <a:spLocks noGrp="1"/>
          </p:cNvSpPr>
          <p:nvPr>
            <p:ph idx="1"/>
          </p:nvPr>
        </p:nvSpPr>
        <p:spPr/>
        <p:txBody>
          <a:bodyPr>
            <a:normAutofit lnSpcReduction="10000"/>
          </a:bodyPr>
          <a:lstStyle/>
          <a:p>
            <a:r>
              <a:rPr lang="en-US" b="1" dirty="0"/>
              <a:t>Kerri Dittrich, PHRDH </a:t>
            </a:r>
            <a:r>
              <a:rPr lang="en-US" dirty="0"/>
              <a:t>in Norfolk works with Elkhorn Logan Valley Public Health Department.  She has started school programs in her area; she provides oral health dental screenings/assessments, oral cancer screenings (intra/oral), oral health education, dental sealants, fluoride varnish and silver diamine fluoride. </a:t>
            </a:r>
          </a:p>
          <a:p>
            <a:r>
              <a:rPr lang="en-US" dirty="0"/>
              <a:t>Kerri has also been in long term care facilities; she gave CEU to the staff (CNA’S, Med Aides &amp; Nurses).  For the residents she provides blood pressure checks, oral cancer screenings (intra/oral), dental screenings/assessments, prophy (scaling &amp; polish), gross debridement, fluoride varnish, silver diamine fluoride and oral health education.  </a:t>
            </a:r>
          </a:p>
          <a:p>
            <a:r>
              <a:rPr lang="en-US" dirty="0"/>
              <a:t>Kerri is currently working with dental providers, businesses, and the general public regarding COVID-19.  She also helps with close contact interviews and risk assessment for individuals in her four county service area.</a:t>
            </a:r>
          </a:p>
        </p:txBody>
      </p:sp>
      <p:pic>
        <p:nvPicPr>
          <p:cNvPr id="5" name="Picture 4">
            <a:extLst>
              <a:ext uri="{FF2B5EF4-FFF2-40B4-BE49-F238E27FC236}">
                <a16:creationId xmlns:a16="http://schemas.microsoft.com/office/drawing/2014/main" id="{F2D52E28-7FAA-E44C-80F5-B171A94E79D9}"/>
              </a:ext>
            </a:extLst>
          </p:cNvPr>
          <p:cNvPicPr>
            <a:picLocks noChangeAspect="1"/>
          </p:cNvPicPr>
          <p:nvPr/>
        </p:nvPicPr>
        <p:blipFill>
          <a:blip r:embed="rId3"/>
          <a:stretch>
            <a:fillRect/>
          </a:stretch>
        </p:blipFill>
        <p:spPr>
          <a:xfrm>
            <a:off x="9393464" y="3292145"/>
            <a:ext cx="2374900" cy="3083379"/>
          </a:xfrm>
          <a:prstGeom prst="rect">
            <a:avLst/>
          </a:prstGeom>
        </p:spPr>
      </p:pic>
      <p:sp>
        <p:nvSpPr>
          <p:cNvPr id="4" name="Slide Number Placeholder 3">
            <a:extLst>
              <a:ext uri="{FF2B5EF4-FFF2-40B4-BE49-F238E27FC236}">
                <a16:creationId xmlns:a16="http://schemas.microsoft.com/office/drawing/2014/main" id="{A30828E1-D95B-4B6B-A220-7A7DCC12D467}"/>
              </a:ext>
            </a:extLst>
          </p:cNvPr>
          <p:cNvSpPr>
            <a:spLocks noGrp="1"/>
          </p:cNvSpPr>
          <p:nvPr>
            <p:ph type="sldNum" sz="quarter" idx="12"/>
          </p:nvPr>
        </p:nvSpPr>
        <p:spPr/>
        <p:txBody>
          <a:bodyPr/>
          <a:lstStyle/>
          <a:p>
            <a:fld id="{49692DA6-37AC-854E-BA06-769C3BBFD39B}" type="slidenum">
              <a:rPr lang="en-US" smtClean="0"/>
              <a:t>17</a:t>
            </a:fld>
            <a:endParaRPr lang="en-US" dirty="0"/>
          </a:p>
        </p:txBody>
      </p:sp>
    </p:spTree>
    <p:extLst>
      <p:ext uri="{BB962C8B-B14F-4D97-AF65-F5344CB8AC3E}">
        <p14:creationId xmlns:p14="http://schemas.microsoft.com/office/powerpoint/2010/main" val="281559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1577-0CE8-7648-87D4-43B900E881F1}"/>
              </a:ext>
            </a:extLst>
          </p:cNvPr>
          <p:cNvSpPr>
            <a:spLocks noGrp="1"/>
          </p:cNvSpPr>
          <p:nvPr>
            <p:ph type="title"/>
          </p:nvPr>
        </p:nvSpPr>
        <p:spPr/>
        <p:txBody>
          <a:bodyPr>
            <a:normAutofit fontScale="90000"/>
          </a:bodyPr>
          <a:lstStyle/>
          <a:p>
            <a:pPr algn="ctr"/>
            <a:r>
              <a:rPr lang="en-US" dirty="0"/>
              <a:t>What are the Public Health Registered Dental Hygienists doing in Nebraska?!</a:t>
            </a:r>
            <a:br>
              <a:rPr lang="en-US" dirty="0"/>
            </a:br>
            <a:endParaRPr lang="en-US" dirty="0"/>
          </a:p>
        </p:txBody>
      </p:sp>
      <p:sp>
        <p:nvSpPr>
          <p:cNvPr id="3" name="Content Placeholder 2">
            <a:extLst>
              <a:ext uri="{FF2B5EF4-FFF2-40B4-BE49-F238E27FC236}">
                <a16:creationId xmlns:a16="http://schemas.microsoft.com/office/drawing/2014/main" id="{9071F58F-B515-1E4F-9E3E-C32F405B76F9}"/>
              </a:ext>
            </a:extLst>
          </p:cNvPr>
          <p:cNvSpPr>
            <a:spLocks noGrp="1"/>
          </p:cNvSpPr>
          <p:nvPr>
            <p:ph idx="1"/>
          </p:nvPr>
        </p:nvSpPr>
        <p:spPr>
          <a:xfrm>
            <a:off x="478971" y="1625601"/>
            <a:ext cx="8795031" cy="4938484"/>
          </a:xfrm>
        </p:spPr>
        <p:txBody>
          <a:bodyPr>
            <a:normAutofit/>
          </a:bodyPr>
          <a:lstStyle/>
          <a:p>
            <a:r>
              <a:rPr lang="en-US" sz="1400" b="1" dirty="0"/>
              <a:t>Diane Alden PHRDH </a:t>
            </a:r>
            <a:r>
              <a:rPr lang="en-US" sz="1400" dirty="0"/>
              <a:t>works with North Central District Health Department in O’Neill.  She works with the Miles of Smiles program.  They provide services to 38 schools in nine counties; cancer screening (intra/oral), dental screening/assessment, fluoride varnish, sealants and dental oral health education.  She gives presentations to each classroom providing the teachers allow it.  If there is no time for classroom education, she educates as she sees the students.  She takes empty energy drink, soda, juice and milk bottles filled with the amount of sugar that each one contains. She is working on getting the silver diamine fluoride incorporated into the program.</a:t>
            </a:r>
          </a:p>
          <a:p>
            <a:r>
              <a:rPr lang="en-US" sz="1400" dirty="0"/>
              <a:t>Diane has been into several nursing homes and assisted livings in her nine county regions.  She presented to all facilities on the importance or good oral health and what the PHRDH does.  She was well received and encouraged to come back. Diane did blood pressure check, oral cancer screening (intra/oral), dental screening/assessment, prophy (scaling &amp; polish), debridement, fluoride varnish, silver diamine fluoride and oral health education. She wrote up treatment plans for each resident and presented to the resident, facility and a family member. She referred residents to dental providers.</a:t>
            </a:r>
          </a:p>
          <a:p>
            <a:r>
              <a:rPr lang="en-US" sz="1400" dirty="0"/>
              <a:t>Diane wrote prescriptions for Chlorhexidine and Colgate Prevident 5000 and she provided denture adjustments and denture cleaning with her expanded scope function license.  </a:t>
            </a:r>
          </a:p>
          <a:p>
            <a:r>
              <a:rPr lang="en-US" sz="1400" dirty="0"/>
              <a:t>Diane has seen and provided services to children and adults at WIC, Head Start, and Preschools.  </a:t>
            </a:r>
          </a:p>
          <a:p>
            <a:r>
              <a:rPr lang="en-US" sz="1400" dirty="0"/>
              <a:t>The Miles of Smiles Program was awarded a grant from the Nebraska Community Foundation that needed matching funds. Diane went to her districts County Supervisors and Local Community Foundations and gave presentations on the importance of dental prevention; she requested funding and all contributed. </a:t>
            </a:r>
          </a:p>
        </p:txBody>
      </p:sp>
      <p:pic>
        <p:nvPicPr>
          <p:cNvPr id="5" name="Picture 4">
            <a:extLst>
              <a:ext uri="{FF2B5EF4-FFF2-40B4-BE49-F238E27FC236}">
                <a16:creationId xmlns:a16="http://schemas.microsoft.com/office/drawing/2014/main" id="{F1870A58-1C40-2B4D-AF9B-623291C171B3}"/>
              </a:ext>
            </a:extLst>
          </p:cNvPr>
          <p:cNvPicPr>
            <a:picLocks noChangeAspect="1"/>
          </p:cNvPicPr>
          <p:nvPr/>
        </p:nvPicPr>
        <p:blipFill>
          <a:blip r:embed="rId3"/>
          <a:stretch>
            <a:fillRect/>
          </a:stretch>
        </p:blipFill>
        <p:spPr>
          <a:xfrm>
            <a:off x="9182099" y="4457700"/>
            <a:ext cx="2808513" cy="2106385"/>
          </a:xfrm>
          <a:prstGeom prst="rect">
            <a:avLst/>
          </a:prstGeom>
        </p:spPr>
      </p:pic>
      <p:sp>
        <p:nvSpPr>
          <p:cNvPr id="4" name="Slide Number Placeholder 3">
            <a:extLst>
              <a:ext uri="{FF2B5EF4-FFF2-40B4-BE49-F238E27FC236}">
                <a16:creationId xmlns:a16="http://schemas.microsoft.com/office/drawing/2014/main" id="{965AB2C5-F995-4C17-AC08-4C0108F69ECB}"/>
              </a:ext>
            </a:extLst>
          </p:cNvPr>
          <p:cNvSpPr>
            <a:spLocks noGrp="1"/>
          </p:cNvSpPr>
          <p:nvPr>
            <p:ph type="sldNum" sz="quarter" idx="12"/>
          </p:nvPr>
        </p:nvSpPr>
        <p:spPr/>
        <p:txBody>
          <a:bodyPr/>
          <a:lstStyle/>
          <a:p>
            <a:fld id="{49692DA6-37AC-854E-BA06-769C3BBFD39B}" type="slidenum">
              <a:rPr lang="en-US" smtClean="0"/>
              <a:t>18</a:t>
            </a:fld>
            <a:endParaRPr lang="en-US" dirty="0"/>
          </a:p>
        </p:txBody>
      </p:sp>
    </p:spTree>
    <p:extLst>
      <p:ext uri="{BB962C8B-B14F-4D97-AF65-F5344CB8AC3E}">
        <p14:creationId xmlns:p14="http://schemas.microsoft.com/office/powerpoint/2010/main" val="43220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022A9-AC6F-AE42-9113-86E242AB7693}"/>
              </a:ext>
            </a:extLst>
          </p:cNvPr>
          <p:cNvSpPr>
            <a:spLocks noGrp="1"/>
          </p:cNvSpPr>
          <p:nvPr>
            <p:ph type="title"/>
          </p:nvPr>
        </p:nvSpPr>
        <p:spPr/>
        <p:txBody>
          <a:bodyPr>
            <a:normAutofit fontScale="90000"/>
          </a:bodyPr>
          <a:lstStyle/>
          <a:p>
            <a:pPr algn="ctr"/>
            <a:r>
              <a:rPr lang="en-US" dirty="0"/>
              <a:t>What are the Public Health Registered Dental Hygienists doing in Nebraska?!</a:t>
            </a:r>
            <a:br>
              <a:rPr lang="en-US" dirty="0"/>
            </a:br>
            <a:endParaRPr lang="en-US" dirty="0"/>
          </a:p>
        </p:txBody>
      </p:sp>
      <p:sp>
        <p:nvSpPr>
          <p:cNvPr id="3" name="Content Placeholder 2">
            <a:extLst>
              <a:ext uri="{FF2B5EF4-FFF2-40B4-BE49-F238E27FC236}">
                <a16:creationId xmlns:a16="http://schemas.microsoft.com/office/drawing/2014/main" id="{89459A56-6FCC-5D4B-8495-65BE485D3E68}"/>
              </a:ext>
            </a:extLst>
          </p:cNvPr>
          <p:cNvSpPr>
            <a:spLocks noGrp="1"/>
          </p:cNvSpPr>
          <p:nvPr>
            <p:ph idx="1"/>
          </p:nvPr>
        </p:nvSpPr>
        <p:spPr/>
        <p:txBody>
          <a:bodyPr>
            <a:normAutofit/>
          </a:bodyPr>
          <a:lstStyle/>
          <a:p>
            <a:r>
              <a:rPr lang="en-US" b="1" dirty="0"/>
              <a:t>Julie Niles, PHRDH </a:t>
            </a:r>
            <a:r>
              <a:rPr lang="en-US" dirty="0"/>
              <a:t>works through Two Rivers Public Health Department, however the dental program was cut last February due to no funding. She has been in contact with the nursing home in Cozad a couple of times and they would like for her to continue there but without funding she hasn’t been back. When she was going to the nursing home she went weekly and completed brushing, flossing, fluoride, Oral Cancer Screening and applied SDF where indicated after getting a consent for treatment from the guardian. Prophy’s were done every 3-6 months as needed. </a:t>
            </a:r>
          </a:p>
          <a:p>
            <a:r>
              <a:rPr lang="en-US" dirty="0"/>
              <a:t>Julie stayed in close communication with each resident’s dentist.  If she observed any concerns, Julie would notify the DDS and the staff at the nursing home.  The local dentists were pleased with this arrangement that ensured the patients were getting the care that they needed.</a:t>
            </a:r>
          </a:p>
        </p:txBody>
      </p:sp>
      <p:pic>
        <p:nvPicPr>
          <p:cNvPr id="5" name="Picture 4">
            <a:extLst>
              <a:ext uri="{FF2B5EF4-FFF2-40B4-BE49-F238E27FC236}">
                <a16:creationId xmlns:a16="http://schemas.microsoft.com/office/drawing/2014/main" id="{38A483B4-E9C3-A749-B478-B9A82A10A710}"/>
              </a:ext>
            </a:extLst>
          </p:cNvPr>
          <p:cNvPicPr>
            <a:picLocks noChangeAspect="1"/>
          </p:cNvPicPr>
          <p:nvPr/>
        </p:nvPicPr>
        <p:blipFill>
          <a:blip r:embed="rId3"/>
          <a:stretch>
            <a:fillRect/>
          </a:stretch>
        </p:blipFill>
        <p:spPr>
          <a:xfrm>
            <a:off x="9274002" y="3396343"/>
            <a:ext cx="2642263" cy="2645019"/>
          </a:xfrm>
          <a:prstGeom prst="rect">
            <a:avLst/>
          </a:prstGeom>
        </p:spPr>
      </p:pic>
      <p:sp>
        <p:nvSpPr>
          <p:cNvPr id="4" name="Slide Number Placeholder 3">
            <a:extLst>
              <a:ext uri="{FF2B5EF4-FFF2-40B4-BE49-F238E27FC236}">
                <a16:creationId xmlns:a16="http://schemas.microsoft.com/office/drawing/2014/main" id="{DADC42A9-ACBF-4810-93B1-62A069EAE9AF}"/>
              </a:ext>
            </a:extLst>
          </p:cNvPr>
          <p:cNvSpPr>
            <a:spLocks noGrp="1"/>
          </p:cNvSpPr>
          <p:nvPr>
            <p:ph type="sldNum" sz="quarter" idx="12"/>
          </p:nvPr>
        </p:nvSpPr>
        <p:spPr/>
        <p:txBody>
          <a:bodyPr/>
          <a:lstStyle/>
          <a:p>
            <a:fld id="{49692DA6-37AC-854E-BA06-769C3BBFD39B}" type="slidenum">
              <a:rPr lang="en-US" smtClean="0"/>
              <a:t>19</a:t>
            </a:fld>
            <a:endParaRPr lang="en-US" dirty="0"/>
          </a:p>
        </p:txBody>
      </p:sp>
    </p:spTree>
    <p:extLst>
      <p:ext uri="{BB962C8B-B14F-4D97-AF65-F5344CB8AC3E}">
        <p14:creationId xmlns:p14="http://schemas.microsoft.com/office/powerpoint/2010/main" val="151536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66000">
              <a:srgbClr val="4224BD"/>
            </a:gs>
            <a:gs pos="97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B60365-F437-B64C-9D6D-DD5C7BEE3E77}"/>
              </a:ext>
            </a:extLst>
          </p:cNvPr>
          <p:cNvPicPr/>
          <p:nvPr/>
        </p:nvPicPr>
        <p:blipFill>
          <a:blip r:embed="rId3">
            <a:extLst>
              <a:ext uri="{28A0092B-C50C-407E-A947-70E740481C1C}">
                <a14:useLocalDpi xmlns:a14="http://schemas.microsoft.com/office/drawing/2010/main" val="0"/>
              </a:ext>
            </a:extLst>
          </a:blip>
          <a:stretch>
            <a:fillRect/>
          </a:stretch>
        </p:blipFill>
        <p:spPr>
          <a:xfrm>
            <a:off x="407775" y="2512287"/>
            <a:ext cx="3624497" cy="3980589"/>
          </a:xfrm>
          <a:prstGeom prst="rect">
            <a:avLst/>
          </a:prstGeom>
        </p:spPr>
      </p:pic>
      <p:pic>
        <p:nvPicPr>
          <p:cNvPr id="3" name="Picture 2">
            <a:extLst>
              <a:ext uri="{FF2B5EF4-FFF2-40B4-BE49-F238E27FC236}">
                <a16:creationId xmlns:a16="http://schemas.microsoft.com/office/drawing/2014/main" id="{BB3AADBC-AADE-1A4B-8408-87632E63E27B}"/>
              </a:ext>
            </a:extLst>
          </p:cNvPr>
          <p:cNvPicPr/>
          <p:nvPr/>
        </p:nvPicPr>
        <p:blipFill>
          <a:blip r:embed="rId4">
            <a:extLst>
              <a:ext uri="{28A0092B-C50C-407E-A947-70E740481C1C}">
                <a14:useLocalDpi xmlns:a14="http://schemas.microsoft.com/office/drawing/2010/main" val="0"/>
              </a:ext>
            </a:extLst>
          </a:blip>
          <a:stretch>
            <a:fillRect/>
          </a:stretch>
        </p:blipFill>
        <p:spPr>
          <a:xfrm>
            <a:off x="4507510" y="2512287"/>
            <a:ext cx="3522097" cy="3980589"/>
          </a:xfrm>
          <a:prstGeom prst="rect">
            <a:avLst/>
          </a:prstGeom>
        </p:spPr>
      </p:pic>
      <p:pic>
        <p:nvPicPr>
          <p:cNvPr id="4" name="Picture 3">
            <a:extLst>
              <a:ext uri="{FF2B5EF4-FFF2-40B4-BE49-F238E27FC236}">
                <a16:creationId xmlns:a16="http://schemas.microsoft.com/office/drawing/2014/main" id="{FF6E5AAF-BFA9-7A4B-8A1A-EFD4D6A8CC55}"/>
              </a:ext>
            </a:extLst>
          </p:cNvPr>
          <p:cNvPicPr/>
          <p:nvPr/>
        </p:nvPicPr>
        <p:blipFill>
          <a:blip r:embed="rId5">
            <a:extLst>
              <a:ext uri="{28A0092B-C50C-407E-A947-70E740481C1C}">
                <a14:useLocalDpi xmlns:a14="http://schemas.microsoft.com/office/drawing/2010/main" val="0"/>
              </a:ext>
            </a:extLst>
          </a:blip>
          <a:stretch>
            <a:fillRect/>
          </a:stretch>
        </p:blipFill>
        <p:spPr>
          <a:xfrm>
            <a:off x="8504845" y="2512287"/>
            <a:ext cx="3238595" cy="3980589"/>
          </a:xfrm>
          <a:prstGeom prst="rect">
            <a:avLst/>
          </a:prstGeom>
        </p:spPr>
      </p:pic>
      <p:sp>
        <p:nvSpPr>
          <p:cNvPr id="5" name="TextBox 4">
            <a:extLst>
              <a:ext uri="{FF2B5EF4-FFF2-40B4-BE49-F238E27FC236}">
                <a16:creationId xmlns:a16="http://schemas.microsoft.com/office/drawing/2014/main" id="{340D90F0-245A-DE46-8ACB-ADF23FBE0C09}"/>
              </a:ext>
            </a:extLst>
          </p:cNvPr>
          <p:cNvSpPr txBox="1"/>
          <p:nvPr/>
        </p:nvSpPr>
        <p:spPr>
          <a:xfrm>
            <a:off x="1825346" y="784717"/>
            <a:ext cx="8886423" cy="1569660"/>
          </a:xfrm>
          <a:prstGeom prst="rect">
            <a:avLst/>
          </a:prstGeom>
          <a:noFill/>
        </p:spPr>
        <p:txBody>
          <a:bodyPr wrap="square" rtlCol="0">
            <a:spAutoFit/>
          </a:bodyPr>
          <a:lstStyle/>
          <a:p>
            <a:pPr algn="ctr"/>
            <a:r>
              <a:rPr lang="en-US" sz="4800" b="1" dirty="0">
                <a:solidFill>
                  <a:schemeClr val="bg1"/>
                </a:solidFill>
              </a:rPr>
              <a:t>Time to Draw for Some Prizes!!</a:t>
            </a:r>
          </a:p>
        </p:txBody>
      </p:sp>
      <p:sp>
        <p:nvSpPr>
          <p:cNvPr id="7" name="TextBox 6">
            <a:extLst>
              <a:ext uri="{FF2B5EF4-FFF2-40B4-BE49-F238E27FC236}">
                <a16:creationId xmlns:a16="http://schemas.microsoft.com/office/drawing/2014/main" id="{9EAE4027-70B9-884B-A8CB-1F55AB94522D}"/>
              </a:ext>
            </a:extLst>
          </p:cNvPr>
          <p:cNvSpPr txBox="1"/>
          <p:nvPr/>
        </p:nvSpPr>
        <p:spPr>
          <a:xfrm>
            <a:off x="2066307" y="6486938"/>
            <a:ext cx="434113" cy="369332"/>
          </a:xfrm>
          <a:prstGeom prst="rect">
            <a:avLst/>
          </a:prstGeom>
          <a:noFill/>
        </p:spPr>
        <p:txBody>
          <a:bodyPr wrap="square" rtlCol="0">
            <a:spAutoFit/>
          </a:bodyPr>
          <a:lstStyle/>
          <a:p>
            <a:r>
              <a:rPr lang="en-US" b="1" dirty="0"/>
              <a:t>1</a:t>
            </a:r>
          </a:p>
        </p:txBody>
      </p:sp>
      <p:sp>
        <p:nvSpPr>
          <p:cNvPr id="8" name="TextBox 7">
            <a:extLst>
              <a:ext uri="{FF2B5EF4-FFF2-40B4-BE49-F238E27FC236}">
                <a16:creationId xmlns:a16="http://schemas.microsoft.com/office/drawing/2014/main" id="{25078227-9313-7F4E-B835-9892F9DA7BFA}"/>
              </a:ext>
            </a:extLst>
          </p:cNvPr>
          <p:cNvSpPr txBox="1"/>
          <p:nvPr/>
        </p:nvSpPr>
        <p:spPr>
          <a:xfrm>
            <a:off x="6110519" y="6492876"/>
            <a:ext cx="285008" cy="369332"/>
          </a:xfrm>
          <a:prstGeom prst="rect">
            <a:avLst/>
          </a:prstGeom>
          <a:noFill/>
        </p:spPr>
        <p:txBody>
          <a:bodyPr wrap="square" rtlCol="0">
            <a:spAutoFit/>
          </a:bodyPr>
          <a:lstStyle/>
          <a:p>
            <a:r>
              <a:rPr lang="en-US" b="1" dirty="0"/>
              <a:t>2</a:t>
            </a:r>
          </a:p>
        </p:txBody>
      </p:sp>
      <p:sp>
        <p:nvSpPr>
          <p:cNvPr id="9" name="TextBox 8">
            <a:extLst>
              <a:ext uri="{FF2B5EF4-FFF2-40B4-BE49-F238E27FC236}">
                <a16:creationId xmlns:a16="http://schemas.microsoft.com/office/drawing/2014/main" id="{106B0D08-A721-7E4F-9C58-01B761AFE470}"/>
              </a:ext>
            </a:extLst>
          </p:cNvPr>
          <p:cNvSpPr txBox="1"/>
          <p:nvPr/>
        </p:nvSpPr>
        <p:spPr>
          <a:xfrm>
            <a:off x="10107854" y="6492876"/>
            <a:ext cx="206529" cy="369332"/>
          </a:xfrm>
          <a:prstGeom prst="rect">
            <a:avLst/>
          </a:prstGeom>
          <a:noFill/>
        </p:spPr>
        <p:txBody>
          <a:bodyPr wrap="square" rtlCol="0">
            <a:spAutoFit/>
          </a:bodyPr>
          <a:lstStyle/>
          <a:p>
            <a:r>
              <a:rPr lang="en-US" b="1" dirty="0"/>
              <a:t>3</a:t>
            </a:r>
          </a:p>
        </p:txBody>
      </p:sp>
      <p:sp>
        <p:nvSpPr>
          <p:cNvPr id="6" name="Slide Number Placeholder 5">
            <a:extLst>
              <a:ext uri="{FF2B5EF4-FFF2-40B4-BE49-F238E27FC236}">
                <a16:creationId xmlns:a16="http://schemas.microsoft.com/office/drawing/2014/main" id="{AB3B680A-C121-4D30-BAD4-FE0889EA50B7}"/>
              </a:ext>
            </a:extLst>
          </p:cNvPr>
          <p:cNvSpPr>
            <a:spLocks noGrp="1"/>
          </p:cNvSpPr>
          <p:nvPr>
            <p:ph type="sldNum" sz="quarter" idx="12"/>
          </p:nvPr>
        </p:nvSpPr>
        <p:spPr/>
        <p:txBody>
          <a:bodyPr/>
          <a:lstStyle/>
          <a:p>
            <a:fld id="{49692DA6-37AC-854E-BA06-769C3BBFD39B}" type="slidenum">
              <a:rPr lang="en-US" smtClean="0"/>
              <a:t>2</a:t>
            </a:fld>
            <a:endParaRPr lang="en-US" dirty="0"/>
          </a:p>
        </p:txBody>
      </p:sp>
    </p:spTree>
    <p:extLst>
      <p:ext uri="{BB962C8B-B14F-4D97-AF65-F5344CB8AC3E}">
        <p14:creationId xmlns:p14="http://schemas.microsoft.com/office/powerpoint/2010/main" val="3033127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53D6-D9C5-D14D-A53B-AC76E0884FC5}"/>
              </a:ext>
            </a:extLst>
          </p:cNvPr>
          <p:cNvSpPr>
            <a:spLocks noGrp="1"/>
          </p:cNvSpPr>
          <p:nvPr>
            <p:ph type="title"/>
          </p:nvPr>
        </p:nvSpPr>
        <p:spPr>
          <a:xfrm>
            <a:off x="631832" y="324243"/>
            <a:ext cx="8596668" cy="1320800"/>
          </a:xfrm>
        </p:spPr>
        <p:txBody>
          <a:bodyPr>
            <a:normAutofit fontScale="90000"/>
          </a:bodyPr>
          <a:lstStyle/>
          <a:p>
            <a:pPr algn="ctr"/>
            <a:r>
              <a:rPr lang="en-US" dirty="0"/>
              <a:t>What are the Public Health Registered Dental Hygienists doing in Nebraska?!</a:t>
            </a:r>
            <a:br>
              <a:rPr lang="en-US" dirty="0"/>
            </a:br>
            <a:endParaRPr lang="en-US" dirty="0"/>
          </a:p>
        </p:txBody>
      </p:sp>
      <p:sp>
        <p:nvSpPr>
          <p:cNvPr id="3" name="Content Placeholder 2">
            <a:extLst>
              <a:ext uri="{FF2B5EF4-FFF2-40B4-BE49-F238E27FC236}">
                <a16:creationId xmlns:a16="http://schemas.microsoft.com/office/drawing/2014/main" id="{27709783-BBEF-514F-A27B-433BA15886B0}"/>
              </a:ext>
            </a:extLst>
          </p:cNvPr>
          <p:cNvSpPr>
            <a:spLocks noGrp="1"/>
          </p:cNvSpPr>
          <p:nvPr>
            <p:ph idx="1"/>
          </p:nvPr>
        </p:nvSpPr>
        <p:spPr>
          <a:xfrm>
            <a:off x="718452" y="1494698"/>
            <a:ext cx="9444120" cy="3156426"/>
          </a:xfrm>
        </p:spPr>
        <p:txBody>
          <a:bodyPr/>
          <a:lstStyle/>
          <a:p>
            <a:pPr marL="0" indent="0">
              <a:buNone/>
            </a:pPr>
            <a:r>
              <a:rPr lang="en-US" b="1" dirty="0"/>
              <a:t>Deb Schardt, PHRDH</a:t>
            </a:r>
          </a:p>
          <a:p>
            <a:pPr lvl="1"/>
            <a:r>
              <a:rPr lang="en-US" dirty="0"/>
              <a:t>Works at Central Community College in Hastings and Public Health Solutions Health Department in Crete serving 5 counties</a:t>
            </a:r>
          </a:p>
          <a:p>
            <a:pPr lvl="1"/>
            <a:r>
              <a:rPr lang="en-US" dirty="0"/>
              <a:t>Serves students in Head Start programs and local schools </a:t>
            </a:r>
          </a:p>
          <a:p>
            <a:pPr lvl="1"/>
            <a:r>
              <a:rPr lang="en-US" dirty="0"/>
              <a:t>Oversees CCC dental hygiene students during their public health rotations and provides Screenings; Fluoride Varnish; Glass Ionomer Sealants; and Silver Diamine Fluoride with parental consent </a:t>
            </a:r>
          </a:p>
          <a:p>
            <a:pPr lvl="1"/>
            <a:r>
              <a:rPr lang="en-US" dirty="0"/>
              <a:t>We have had great success with reduced urgent referrals. We do bill Medicaid directly as well as obtain some grant funding to keep the program at CCC sustainable</a:t>
            </a:r>
          </a:p>
          <a:p>
            <a:endParaRPr lang="en-US" dirty="0"/>
          </a:p>
        </p:txBody>
      </p:sp>
      <p:pic>
        <p:nvPicPr>
          <p:cNvPr id="5" name="Picture 4">
            <a:extLst>
              <a:ext uri="{FF2B5EF4-FFF2-40B4-BE49-F238E27FC236}">
                <a16:creationId xmlns:a16="http://schemas.microsoft.com/office/drawing/2014/main" id="{D8B5BC1E-06A0-ED4D-860A-1E654809B14B}"/>
              </a:ext>
            </a:extLst>
          </p:cNvPr>
          <p:cNvPicPr>
            <a:picLocks noChangeAspect="1"/>
          </p:cNvPicPr>
          <p:nvPr/>
        </p:nvPicPr>
        <p:blipFill>
          <a:blip r:embed="rId3"/>
          <a:stretch>
            <a:fillRect/>
          </a:stretch>
        </p:blipFill>
        <p:spPr>
          <a:xfrm>
            <a:off x="300881" y="4468447"/>
            <a:ext cx="2683329" cy="2012496"/>
          </a:xfrm>
          <a:prstGeom prst="rect">
            <a:avLst/>
          </a:prstGeom>
        </p:spPr>
      </p:pic>
      <p:pic>
        <p:nvPicPr>
          <p:cNvPr id="7" name="Picture 6">
            <a:extLst>
              <a:ext uri="{FF2B5EF4-FFF2-40B4-BE49-F238E27FC236}">
                <a16:creationId xmlns:a16="http://schemas.microsoft.com/office/drawing/2014/main" id="{86CA593E-BB2F-FE48-9DBB-AC1EC579831C}"/>
              </a:ext>
            </a:extLst>
          </p:cNvPr>
          <p:cNvPicPr>
            <a:picLocks noChangeAspect="1"/>
          </p:cNvPicPr>
          <p:nvPr/>
        </p:nvPicPr>
        <p:blipFill>
          <a:blip r:embed="rId4"/>
          <a:stretch>
            <a:fillRect/>
          </a:stretch>
        </p:blipFill>
        <p:spPr>
          <a:xfrm>
            <a:off x="6550148" y="4465929"/>
            <a:ext cx="2764972" cy="2073729"/>
          </a:xfrm>
          <a:prstGeom prst="rect">
            <a:avLst/>
          </a:prstGeom>
        </p:spPr>
      </p:pic>
      <p:pic>
        <p:nvPicPr>
          <p:cNvPr id="9" name="Picture 8">
            <a:extLst>
              <a:ext uri="{FF2B5EF4-FFF2-40B4-BE49-F238E27FC236}">
                <a16:creationId xmlns:a16="http://schemas.microsoft.com/office/drawing/2014/main" id="{0FC458CF-428F-D44B-9CAF-E7735E33DA09}"/>
              </a:ext>
            </a:extLst>
          </p:cNvPr>
          <p:cNvPicPr>
            <a:picLocks noChangeAspect="1"/>
          </p:cNvPicPr>
          <p:nvPr/>
        </p:nvPicPr>
        <p:blipFill>
          <a:blip r:embed="rId5"/>
          <a:stretch>
            <a:fillRect/>
          </a:stretch>
        </p:blipFill>
        <p:spPr>
          <a:xfrm>
            <a:off x="3280055" y="4468448"/>
            <a:ext cx="2939142" cy="2012495"/>
          </a:xfrm>
          <a:prstGeom prst="rect">
            <a:avLst/>
          </a:prstGeom>
        </p:spPr>
      </p:pic>
      <p:pic>
        <p:nvPicPr>
          <p:cNvPr id="11" name="Picture 10">
            <a:extLst>
              <a:ext uri="{FF2B5EF4-FFF2-40B4-BE49-F238E27FC236}">
                <a16:creationId xmlns:a16="http://schemas.microsoft.com/office/drawing/2014/main" id="{FAA306C4-54FA-D548-BBE1-1B8A69FC585B}"/>
              </a:ext>
            </a:extLst>
          </p:cNvPr>
          <p:cNvPicPr>
            <a:picLocks noChangeAspect="1"/>
          </p:cNvPicPr>
          <p:nvPr/>
        </p:nvPicPr>
        <p:blipFill rotWithShape="1">
          <a:blip r:embed="rId6"/>
          <a:srcRect l="12734" r="6165"/>
          <a:stretch/>
        </p:blipFill>
        <p:spPr>
          <a:xfrm rot="5400000">
            <a:off x="9568063" y="4531390"/>
            <a:ext cx="2073729" cy="1917713"/>
          </a:xfrm>
          <a:prstGeom prst="rect">
            <a:avLst/>
          </a:prstGeom>
        </p:spPr>
      </p:pic>
      <p:pic>
        <p:nvPicPr>
          <p:cNvPr id="6" name="Picture 5" descr="A close up of a bottle&#10;&#10;Description automatically generated">
            <a:extLst>
              <a:ext uri="{FF2B5EF4-FFF2-40B4-BE49-F238E27FC236}">
                <a16:creationId xmlns:a16="http://schemas.microsoft.com/office/drawing/2014/main" id="{CA8A7B7B-5925-4C6E-8643-009E3E1C96E7}"/>
              </a:ext>
            </a:extLst>
          </p:cNvPr>
          <p:cNvPicPr>
            <a:picLocks noChangeAspect="1"/>
          </p:cNvPicPr>
          <p:nvPr/>
        </p:nvPicPr>
        <p:blipFill>
          <a:blip r:embed="rId7"/>
          <a:stretch>
            <a:fillRect/>
          </a:stretch>
        </p:blipFill>
        <p:spPr>
          <a:xfrm>
            <a:off x="9951660" y="838981"/>
            <a:ext cx="1612124" cy="1612124"/>
          </a:xfrm>
          <a:prstGeom prst="rect">
            <a:avLst/>
          </a:prstGeom>
        </p:spPr>
      </p:pic>
      <p:sp>
        <p:nvSpPr>
          <p:cNvPr id="4" name="Slide Number Placeholder 3">
            <a:extLst>
              <a:ext uri="{FF2B5EF4-FFF2-40B4-BE49-F238E27FC236}">
                <a16:creationId xmlns:a16="http://schemas.microsoft.com/office/drawing/2014/main" id="{5783950A-15A5-45A7-8709-16D4A222F8A0}"/>
              </a:ext>
            </a:extLst>
          </p:cNvPr>
          <p:cNvSpPr>
            <a:spLocks noGrp="1"/>
          </p:cNvSpPr>
          <p:nvPr>
            <p:ph type="sldNum" sz="quarter" idx="12"/>
          </p:nvPr>
        </p:nvSpPr>
        <p:spPr/>
        <p:txBody>
          <a:bodyPr/>
          <a:lstStyle/>
          <a:p>
            <a:fld id="{49692DA6-37AC-854E-BA06-769C3BBFD39B}" type="slidenum">
              <a:rPr lang="en-US" smtClean="0"/>
              <a:t>20</a:t>
            </a:fld>
            <a:endParaRPr lang="en-US" dirty="0"/>
          </a:p>
        </p:txBody>
      </p:sp>
    </p:spTree>
    <p:extLst>
      <p:ext uri="{BB962C8B-B14F-4D97-AF65-F5344CB8AC3E}">
        <p14:creationId xmlns:p14="http://schemas.microsoft.com/office/powerpoint/2010/main" val="75807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EEDC9-081F-2541-9A20-DB63914E59E9}"/>
              </a:ext>
            </a:extLst>
          </p:cNvPr>
          <p:cNvSpPr>
            <a:spLocks noGrp="1"/>
          </p:cNvSpPr>
          <p:nvPr>
            <p:ph type="title"/>
          </p:nvPr>
        </p:nvSpPr>
        <p:spPr/>
        <p:txBody>
          <a:bodyPr/>
          <a:lstStyle/>
          <a:p>
            <a:pPr algn="ctr"/>
            <a:r>
              <a:rPr lang="en-US" dirty="0"/>
              <a:t>Medicaid Reimbursement:</a:t>
            </a:r>
          </a:p>
        </p:txBody>
      </p:sp>
      <p:sp>
        <p:nvSpPr>
          <p:cNvPr id="3" name="Content Placeholder 2">
            <a:extLst>
              <a:ext uri="{FF2B5EF4-FFF2-40B4-BE49-F238E27FC236}">
                <a16:creationId xmlns:a16="http://schemas.microsoft.com/office/drawing/2014/main" id="{FCCF0232-F206-764F-9AB7-5098272A1FE3}"/>
              </a:ext>
            </a:extLst>
          </p:cNvPr>
          <p:cNvSpPr>
            <a:spLocks noGrp="1"/>
          </p:cNvSpPr>
          <p:nvPr>
            <p:ph idx="1"/>
          </p:nvPr>
        </p:nvSpPr>
        <p:spPr/>
        <p:txBody>
          <a:bodyPr>
            <a:normAutofit lnSpcReduction="10000"/>
          </a:bodyPr>
          <a:lstStyle/>
          <a:p>
            <a:pPr marL="0" indent="0">
              <a:buNone/>
            </a:pPr>
            <a:r>
              <a:rPr lang="en-US" sz="2800" dirty="0"/>
              <a:t>Currently, MCNA will reimburse for the following:</a:t>
            </a:r>
          </a:p>
          <a:p>
            <a:pPr lvl="1"/>
            <a:r>
              <a:rPr lang="en-US" sz="2400" dirty="0"/>
              <a:t>Prophy-- Adult  D1110 (age 14 and older) ($33.66)</a:t>
            </a:r>
          </a:p>
          <a:p>
            <a:pPr lvl="1"/>
            <a:r>
              <a:rPr lang="en-US" sz="2400" dirty="0"/>
              <a:t>Prophy-- Child  D1120 (age 13 and younger)  ($26.52)</a:t>
            </a:r>
          </a:p>
          <a:p>
            <a:pPr lvl="1"/>
            <a:r>
              <a:rPr lang="en-US" sz="2400" dirty="0"/>
              <a:t>Fluoride Varnish  D1206   ($20.40)</a:t>
            </a:r>
          </a:p>
          <a:p>
            <a:pPr lvl="1"/>
            <a:r>
              <a:rPr lang="en-US" sz="2400" dirty="0"/>
              <a:t>Dental Sealant  D1351    ($25.50) covered on permanent and primary molars only – no premolars</a:t>
            </a:r>
          </a:p>
          <a:p>
            <a:pPr lvl="1"/>
            <a:r>
              <a:rPr lang="en-US" sz="2400" dirty="0"/>
              <a:t>Interim Caries Arresting Medicament Application (per tooth)  D1354   ($10.20 per tooth) This would be for placing SDF</a:t>
            </a:r>
          </a:p>
        </p:txBody>
      </p:sp>
      <p:sp>
        <p:nvSpPr>
          <p:cNvPr id="4" name="Slide Number Placeholder 3">
            <a:extLst>
              <a:ext uri="{FF2B5EF4-FFF2-40B4-BE49-F238E27FC236}">
                <a16:creationId xmlns:a16="http://schemas.microsoft.com/office/drawing/2014/main" id="{6D0E1067-731B-4420-B7A4-21568ADB327F}"/>
              </a:ext>
            </a:extLst>
          </p:cNvPr>
          <p:cNvSpPr>
            <a:spLocks noGrp="1"/>
          </p:cNvSpPr>
          <p:nvPr>
            <p:ph type="sldNum" sz="quarter" idx="12"/>
          </p:nvPr>
        </p:nvSpPr>
        <p:spPr/>
        <p:txBody>
          <a:bodyPr/>
          <a:lstStyle/>
          <a:p>
            <a:fld id="{49692DA6-37AC-854E-BA06-769C3BBFD39B}" type="slidenum">
              <a:rPr lang="en-US" smtClean="0"/>
              <a:t>21</a:t>
            </a:fld>
            <a:endParaRPr lang="en-US" dirty="0"/>
          </a:p>
        </p:txBody>
      </p:sp>
    </p:spTree>
    <p:extLst>
      <p:ext uri="{BB962C8B-B14F-4D97-AF65-F5344CB8AC3E}">
        <p14:creationId xmlns:p14="http://schemas.microsoft.com/office/powerpoint/2010/main" val="1796394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BD23-267B-1145-B3C9-66E746CC053F}"/>
              </a:ext>
            </a:extLst>
          </p:cNvPr>
          <p:cNvSpPr>
            <a:spLocks noGrp="1"/>
          </p:cNvSpPr>
          <p:nvPr>
            <p:ph type="title"/>
          </p:nvPr>
        </p:nvSpPr>
        <p:spPr/>
        <p:txBody>
          <a:bodyPr/>
          <a:lstStyle/>
          <a:p>
            <a:pPr algn="ctr"/>
            <a:r>
              <a:rPr lang="en-US" dirty="0"/>
              <a:t>Medicaid Unreimbursed PHRDH Codes:</a:t>
            </a:r>
          </a:p>
        </p:txBody>
      </p:sp>
      <p:sp>
        <p:nvSpPr>
          <p:cNvPr id="3" name="Content Placeholder 2">
            <a:extLst>
              <a:ext uri="{FF2B5EF4-FFF2-40B4-BE49-F238E27FC236}">
                <a16:creationId xmlns:a16="http://schemas.microsoft.com/office/drawing/2014/main" id="{8678965C-864B-904D-9295-B34708945EE0}"/>
              </a:ext>
            </a:extLst>
          </p:cNvPr>
          <p:cNvSpPr>
            <a:spLocks noGrp="1"/>
          </p:cNvSpPr>
          <p:nvPr>
            <p:ph idx="1"/>
          </p:nvPr>
        </p:nvSpPr>
        <p:spPr>
          <a:xfrm>
            <a:off x="677334" y="1422400"/>
            <a:ext cx="8596668" cy="5196113"/>
          </a:xfrm>
        </p:spPr>
        <p:txBody>
          <a:bodyPr>
            <a:normAutofit fontScale="77500" lnSpcReduction="20000"/>
          </a:bodyPr>
          <a:lstStyle/>
          <a:p>
            <a:pPr marL="0" indent="0" algn="ctr">
              <a:buNone/>
            </a:pPr>
            <a:r>
              <a:rPr lang="en-US" sz="3300" dirty="0"/>
              <a:t>Currently, PHRDH can perform the following procedures, but MCNA will </a:t>
            </a:r>
            <a:r>
              <a:rPr lang="en-US" sz="3300" b="1" u="sng" dirty="0"/>
              <a:t>not</a:t>
            </a:r>
            <a:r>
              <a:rPr lang="en-US" sz="3300" dirty="0"/>
              <a:t> reimburse a PHRDH at this time:</a:t>
            </a:r>
          </a:p>
          <a:p>
            <a:pPr marL="0" indent="0">
              <a:buNone/>
            </a:pPr>
            <a:endParaRPr lang="en-US" sz="3000" dirty="0"/>
          </a:p>
          <a:p>
            <a:pPr lvl="1"/>
            <a:r>
              <a:rPr lang="en-US" sz="2800" dirty="0"/>
              <a:t>Protective Restoration This procedure may be used to relieve pain, promote healing, or prevent further deterioration  D2940 ($32.64)</a:t>
            </a:r>
          </a:p>
          <a:p>
            <a:pPr lvl="1"/>
            <a:r>
              <a:rPr lang="en-US" sz="2800" dirty="0"/>
              <a:t>Full Mouth Debridement  D4355 ($46.92)</a:t>
            </a:r>
          </a:p>
          <a:p>
            <a:pPr lvl="1"/>
            <a:r>
              <a:rPr lang="en-US" sz="2800" dirty="0"/>
              <a:t>Adjust Complete Denture Maxillary  D5410 ($20.40)	</a:t>
            </a:r>
          </a:p>
          <a:p>
            <a:pPr lvl="1"/>
            <a:r>
              <a:rPr lang="en-US" sz="2800" dirty="0"/>
              <a:t>Adjust Complete Denture Mandibular D5411 ($20.40)</a:t>
            </a:r>
          </a:p>
          <a:p>
            <a:pPr lvl="1"/>
            <a:r>
              <a:rPr lang="en-US" sz="2800" dirty="0"/>
              <a:t>Adjust Partial Denture Maxillary  D5421 ($20.40)</a:t>
            </a:r>
          </a:p>
          <a:p>
            <a:pPr lvl="1"/>
            <a:r>
              <a:rPr lang="en-US" sz="2800" dirty="0"/>
              <a:t>Adjust Partial Denture Mandibular  D5422 ($20.40)</a:t>
            </a:r>
          </a:p>
          <a:p>
            <a:pPr marL="457200" lvl="1" indent="0">
              <a:buNone/>
            </a:pPr>
            <a:endParaRPr lang="en-US" dirty="0"/>
          </a:p>
          <a:p>
            <a:pPr marL="0" indent="0" algn="ctr">
              <a:buNone/>
            </a:pPr>
            <a:r>
              <a:rPr lang="en-US" sz="2200" dirty="0">
                <a:solidFill>
                  <a:schemeClr val="accent1"/>
                </a:solidFill>
                <a:latin typeface="+mj-lt"/>
                <a:ea typeface="+mj-ea"/>
                <a:cs typeface="+mj-cs"/>
              </a:rPr>
              <a:t>These codes are billable codes that MCNA does reimburse dentists </a:t>
            </a:r>
          </a:p>
        </p:txBody>
      </p:sp>
      <p:sp>
        <p:nvSpPr>
          <p:cNvPr id="4" name="Slide Number Placeholder 3">
            <a:extLst>
              <a:ext uri="{FF2B5EF4-FFF2-40B4-BE49-F238E27FC236}">
                <a16:creationId xmlns:a16="http://schemas.microsoft.com/office/drawing/2014/main" id="{CE6C89E4-239F-41E0-8C83-EAE3F805D18E}"/>
              </a:ext>
            </a:extLst>
          </p:cNvPr>
          <p:cNvSpPr>
            <a:spLocks noGrp="1"/>
          </p:cNvSpPr>
          <p:nvPr>
            <p:ph type="sldNum" sz="quarter" idx="12"/>
          </p:nvPr>
        </p:nvSpPr>
        <p:spPr/>
        <p:txBody>
          <a:bodyPr/>
          <a:lstStyle/>
          <a:p>
            <a:fld id="{49692DA6-37AC-854E-BA06-769C3BBFD39B}" type="slidenum">
              <a:rPr lang="en-US" smtClean="0"/>
              <a:t>22</a:t>
            </a:fld>
            <a:endParaRPr lang="en-US" dirty="0"/>
          </a:p>
        </p:txBody>
      </p:sp>
    </p:spTree>
    <p:extLst>
      <p:ext uri="{BB962C8B-B14F-4D97-AF65-F5344CB8AC3E}">
        <p14:creationId xmlns:p14="http://schemas.microsoft.com/office/powerpoint/2010/main" val="1791731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ECC-2622-0B4B-9EB3-AD55D3F27919}"/>
              </a:ext>
            </a:extLst>
          </p:cNvPr>
          <p:cNvSpPr>
            <a:spLocks noGrp="1"/>
          </p:cNvSpPr>
          <p:nvPr>
            <p:ph type="title"/>
          </p:nvPr>
        </p:nvSpPr>
        <p:spPr>
          <a:xfrm>
            <a:off x="547332" y="841093"/>
            <a:ext cx="8596668" cy="1320800"/>
          </a:xfrm>
        </p:spPr>
        <p:txBody>
          <a:bodyPr>
            <a:normAutofit fontScale="90000"/>
          </a:bodyPr>
          <a:lstStyle/>
          <a:p>
            <a:pPr algn="ctr"/>
            <a:r>
              <a:rPr lang="en-US" dirty="0"/>
              <a:t>Codes NOT Recognized by MCNA</a:t>
            </a:r>
            <a:br>
              <a:rPr lang="en-US" dirty="0"/>
            </a:br>
            <a:br>
              <a:rPr lang="en-US" dirty="0"/>
            </a:br>
            <a:endParaRPr lang="en-US" dirty="0"/>
          </a:p>
        </p:txBody>
      </p:sp>
      <p:sp>
        <p:nvSpPr>
          <p:cNvPr id="3" name="Content Placeholder 2">
            <a:extLst>
              <a:ext uri="{FF2B5EF4-FFF2-40B4-BE49-F238E27FC236}">
                <a16:creationId xmlns:a16="http://schemas.microsoft.com/office/drawing/2014/main" id="{83F62CCB-DBBB-1849-82CD-F824E03FB40D}"/>
              </a:ext>
            </a:extLst>
          </p:cNvPr>
          <p:cNvSpPr>
            <a:spLocks noGrp="1"/>
          </p:cNvSpPr>
          <p:nvPr>
            <p:ph idx="1"/>
          </p:nvPr>
        </p:nvSpPr>
        <p:spPr>
          <a:xfrm>
            <a:off x="735208" y="1698905"/>
            <a:ext cx="8596668" cy="4774466"/>
          </a:xfrm>
        </p:spPr>
        <p:txBody>
          <a:bodyPr>
            <a:normAutofit/>
          </a:bodyPr>
          <a:lstStyle/>
          <a:p>
            <a:pPr>
              <a:lnSpc>
                <a:spcPct val="150000"/>
              </a:lnSpc>
              <a:spcBef>
                <a:spcPts val="0"/>
              </a:spcBef>
            </a:pPr>
            <a:r>
              <a:rPr lang="en-US" sz="2400" dirty="0"/>
              <a:t>Screening of a Patient </a:t>
            </a:r>
            <a:r>
              <a:rPr lang="en-US" sz="2400" dirty="0">
                <a:sym typeface="Wingdings" pitchFamily="2" charset="2"/>
              </a:rPr>
              <a:t>-- </a:t>
            </a:r>
            <a:r>
              <a:rPr lang="en-US" sz="2400" dirty="0"/>
              <a:t>D0190</a:t>
            </a:r>
          </a:p>
          <a:p>
            <a:pPr>
              <a:lnSpc>
                <a:spcPct val="150000"/>
              </a:lnSpc>
              <a:spcBef>
                <a:spcPts val="0"/>
              </a:spcBef>
            </a:pPr>
            <a:r>
              <a:rPr lang="en-US" sz="2400" dirty="0"/>
              <a:t>Assessment of a Patient -- D0191</a:t>
            </a:r>
          </a:p>
          <a:p>
            <a:pPr lvl="0">
              <a:lnSpc>
                <a:spcPct val="150000"/>
              </a:lnSpc>
              <a:spcBef>
                <a:spcPts val="0"/>
              </a:spcBef>
            </a:pPr>
            <a:r>
              <a:rPr lang="en-US" sz="2400" dirty="0"/>
              <a:t>Education/Oral Health Instructions -- D1330</a:t>
            </a:r>
          </a:p>
          <a:p>
            <a:pPr>
              <a:lnSpc>
                <a:spcPct val="150000"/>
              </a:lnSpc>
              <a:spcBef>
                <a:spcPts val="0"/>
              </a:spcBef>
              <a:tabLst>
                <a:tab pos="457200" algn="l"/>
              </a:tabLst>
            </a:pPr>
            <a:r>
              <a:rPr lang="en-US" sz="2400" dirty="0"/>
              <a:t>Caries risk assessment-low risk -- D0601</a:t>
            </a:r>
          </a:p>
          <a:p>
            <a:pPr>
              <a:lnSpc>
                <a:spcPct val="150000"/>
              </a:lnSpc>
              <a:spcBef>
                <a:spcPts val="0"/>
              </a:spcBef>
              <a:tabLst>
                <a:tab pos="457200" algn="l"/>
              </a:tabLst>
            </a:pPr>
            <a:r>
              <a:rPr lang="en-US" sz="2400" dirty="0"/>
              <a:t>Caries risk assessment-moderate risk -- D0602</a:t>
            </a:r>
          </a:p>
          <a:p>
            <a:pPr>
              <a:lnSpc>
                <a:spcPct val="150000"/>
              </a:lnSpc>
              <a:spcBef>
                <a:spcPts val="0"/>
              </a:spcBef>
              <a:tabLst>
                <a:tab pos="457200" algn="l"/>
              </a:tabLst>
            </a:pPr>
            <a:r>
              <a:rPr lang="en-US" sz="2400" dirty="0"/>
              <a:t>Caries risk assessment-high risk -- D0603</a:t>
            </a:r>
          </a:p>
          <a:p>
            <a:pPr marL="0" indent="0" algn="ctr">
              <a:buNone/>
            </a:pPr>
            <a:r>
              <a:rPr lang="en-US" sz="2400" dirty="0">
                <a:solidFill>
                  <a:schemeClr val="accent1"/>
                </a:solidFill>
                <a:latin typeface="+mj-lt"/>
                <a:ea typeface="+mj-ea"/>
                <a:cs typeface="+mj-cs"/>
              </a:rPr>
              <a:t>As of 2017, 14 states reimbursed for the screening and assessment codes and 8 reimbursed for the caries risk assessments</a:t>
            </a:r>
          </a:p>
        </p:txBody>
      </p:sp>
      <p:sp>
        <p:nvSpPr>
          <p:cNvPr id="4" name="Slide Number Placeholder 3">
            <a:extLst>
              <a:ext uri="{FF2B5EF4-FFF2-40B4-BE49-F238E27FC236}">
                <a16:creationId xmlns:a16="http://schemas.microsoft.com/office/drawing/2014/main" id="{F4ADB5A9-B578-4F92-8284-4589454177E4}"/>
              </a:ext>
            </a:extLst>
          </p:cNvPr>
          <p:cNvSpPr>
            <a:spLocks noGrp="1"/>
          </p:cNvSpPr>
          <p:nvPr>
            <p:ph type="sldNum" sz="quarter" idx="12"/>
          </p:nvPr>
        </p:nvSpPr>
        <p:spPr/>
        <p:txBody>
          <a:bodyPr/>
          <a:lstStyle/>
          <a:p>
            <a:fld id="{49692DA6-37AC-854E-BA06-769C3BBFD39B}" type="slidenum">
              <a:rPr lang="en-US" smtClean="0"/>
              <a:t>23</a:t>
            </a:fld>
            <a:endParaRPr lang="en-US" dirty="0"/>
          </a:p>
        </p:txBody>
      </p:sp>
    </p:spTree>
    <p:extLst>
      <p:ext uri="{BB962C8B-B14F-4D97-AF65-F5344CB8AC3E}">
        <p14:creationId xmlns:p14="http://schemas.microsoft.com/office/powerpoint/2010/main" val="505679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11B5D-47F4-AB4D-A133-6FE4F73F3DBA}"/>
              </a:ext>
            </a:extLst>
          </p:cNvPr>
          <p:cNvSpPr>
            <a:spLocks noGrp="1"/>
          </p:cNvSpPr>
          <p:nvPr>
            <p:ph type="title"/>
          </p:nvPr>
        </p:nvSpPr>
        <p:spPr/>
        <p:txBody>
          <a:bodyPr/>
          <a:lstStyle/>
          <a:p>
            <a:pPr algn="ctr"/>
            <a:r>
              <a:rPr lang="en-US" dirty="0"/>
              <a:t>Applying for Medicaid Reimbursement: </a:t>
            </a:r>
            <a:br>
              <a:rPr lang="en-US" dirty="0"/>
            </a:br>
            <a:endParaRPr lang="en-US" dirty="0"/>
          </a:p>
        </p:txBody>
      </p:sp>
      <p:sp>
        <p:nvSpPr>
          <p:cNvPr id="3" name="Content Placeholder 2">
            <a:extLst>
              <a:ext uri="{FF2B5EF4-FFF2-40B4-BE49-F238E27FC236}">
                <a16:creationId xmlns:a16="http://schemas.microsoft.com/office/drawing/2014/main" id="{B1E64F87-DDE6-A447-B19D-05D39FF0A139}"/>
              </a:ext>
            </a:extLst>
          </p:cNvPr>
          <p:cNvSpPr>
            <a:spLocks noGrp="1"/>
          </p:cNvSpPr>
          <p:nvPr>
            <p:ph idx="1"/>
          </p:nvPr>
        </p:nvSpPr>
        <p:spPr>
          <a:xfrm>
            <a:off x="677334" y="1377387"/>
            <a:ext cx="8596668" cy="4663975"/>
          </a:xfrm>
        </p:spPr>
        <p:txBody>
          <a:bodyPr>
            <a:normAutofit fontScale="92500" lnSpcReduction="10000"/>
          </a:bodyPr>
          <a:lstStyle/>
          <a:p>
            <a:pPr marL="0" indent="0">
              <a:buNone/>
            </a:pPr>
            <a:r>
              <a:rPr lang="en-US" dirty="0"/>
              <a:t>Step 1:</a:t>
            </a:r>
          </a:p>
          <a:p>
            <a:r>
              <a:rPr lang="en-US" dirty="0"/>
              <a:t>Get a NPI (National Provider Identifier) number.</a:t>
            </a:r>
          </a:p>
          <a:p>
            <a:pPr lvl="1"/>
            <a:r>
              <a:rPr lang="en-US" sz="1800" dirty="0"/>
              <a:t>Apply: </a:t>
            </a:r>
            <a:r>
              <a:rPr lang="en-US" sz="1800" u="sng" dirty="0">
                <a:hlinkClick r:id="rId3"/>
              </a:rPr>
              <a:t>https://nppes.cms.hhs.gov</a:t>
            </a:r>
            <a:r>
              <a:rPr lang="en-US" sz="1800" dirty="0"/>
              <a:t> or call 800-465-3203</a:t>
            </a:r>
          </a:p>
          <a:p>
            <a:pPr marL="0" indent="0">
              <a:buNone/>
            </a:pPr>
            <a:r>
              <a:rPr lang="en-US" dirty="0"/>
              <a:t>Step 2:</a:t>
            </a:r>
          </a:p>
          <a:p>
            <a:r>
              <a:rPr lang="en-US" dirty="0"/>
              <a:t>Get a Medicaid number </a:t>
            </a:r>
          </a:p>
          <a:p>
            <a:pPr lvl="1"/>
            <a:r>
              <a:rPr lang="en-US" sz="1800" dirty="0"/>
              <a:t>Apply: </a:t>
            </a:r>
            <a:r>
              <a:rPr lang="en-US" sz="1800" u="sng" dirty="0">
                <a:hlinkClick r:id="rId4"/>
              </a:rPr>
              <a:t>www.nebraskamedicaidproviderenrollment.com</a:t>
            </a:r>
            <a:endParaRPr lang="en-US" sz="1800" u="sng" dirty="0"/>
          </a:p>
          <a:p>
            <a:pPr lvl="1"/>
            <a:endParaRPr lang="en-US" dirty="0"/>
          </a:p>
          <a:p>
            <a:pPr marL="0" indent="0">
              <a:buNone/>
            </a:pPr>
            <a:r>
              <a:rPr lang="en-US" sz="2200" u="sng" dirty="0">
                <a:solidFill>
                  <a:schemeClr val="accent1"/>
                </a:solidFill>
                <a:latin typeface="+mj-lt"/>
                <a:ea typeface="+mj-ea"/>
                <a:cs typeface="+mj-cs"/>
              </a:rPr>
              <a:t>Screening and Enrollment Requirements:</a:t>
            </a:r>
          </a:p>
          <a:p>
            <a:pPr lvl="1"/>
            <a:r>
              <a:rPr lang="en-US" dirty="0"/>
              <a:t>To complete provider enrollment or updates to existing provider agreements through Maximus, please visit:  </a:t>
            </a:r>
            <a:r>
              <a:rPr lang="en-US" dirty="0">
                <a:hlinkClick r:id="rId4"/>
              </a:rPr>
              <a:t>www.nebraskamedicaidproviderenrollment.com</a:t>
            </a:r>
            <a:r>
              <a:rPr lang="en-US" dirty="0"/>
              <a:t> </a:t>
            </a:r>
          </a:p>
          <a:p>
            <a:pPr lvl="1"/>
            <a:r>
              <a:rPr lang="en-US" dirty="0"/>
              <a:t>Maximus Customer Service can be reached toll free at (844)-374-5022 or  </a:t>
            </a:r>
            <a:r>
              <a:rPr lang="en-US" u="sng" dirty="0">
                <a:hlinkClick r:id="rId5"/>
              </a:rPr>
              <a:t>nebraskamedicaidPSE@maximus.com</a:t>
            </a:r>
            <a:endParaRPr lang="en-US" dirty="0"/>
          </a:p>
          <a:p>
            <a:pPr lvl="1"/>
            <a:r>
              <a:rPr lang="en-US" dirty="0"/>
              <a:t>Completed paper enrollment packets can be sent to the email address above or mailed to Maximus Nebraska Medicaid Provider Enrollment P.O. Box 81890 Lincoln, NE 68501</a:t>
            </a:r>
          </a:p>
          <a:p>
            <a:endParaRPr lang="en-US" dirty="0"/>
          </a:p>
        </p:txBody>
      </p:sp>
      <p:sp>
        <p:nvSpPr>
          <p:cNvPr id="4" name="Slide Number Placeholder 3">
            <a:extLst>
              <a:ext uri="{FF2B5EF4-FFF2-40B4-BE49-F238E27FC236}">
                <a16:creationId xmlns:a16="http://schemas.microsoft.com/office/drawing/2014/main" id="{AF122970-0646-4194-A97D-6E7F9D8F6895}"/>
              </a:ext>
            </a:extLst>
          </p:cNvPr>
          <p:cNvSpPr>
            <a:spLocks noGrp="1"/>
          </p:cNvSpPr>
          <p:nvPr>
            <p:ph type="sldNum" sz="quarter" idx="12"/>
          </p:nvPr>
        </p:nvSpPr>
        <p:spPr/>
        <p:txBody>
          <a:bodyPr/>
          <a:lstStyle/>
          <a:p>
            <a:fld id="{49692DA6-37AC-854E-BA06-769C3BBFD39B}" type="slidenum">
              <a:rPr lang="en-US" smtClean="0"/>
              <a:t>24</a:t>
            </a:fld>
            <a:endParaRPr lang="en-US" dirty="0"/>
          </a:p>
        </p:txBody>
      </p:sp>
    </p:spTree>
    <p:extLst>
      <p:ext uri="{BB962C8B-B14F-4D97-AF65-F5344CB8AC3E}">
        <p14:creationId xmlns:p14="http://schemas.microsoft.com/office/powerpoint/2010/main" val="1215394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A319-3403-854A-B4DC-570367FC4CC8}"/>
              </a:ext>
            </a:extLst>
          </p:cNvPr>
          <p:cNvSpPr>
            <a:spLocks noGrp="1"/>
          </p:cNvSpPr>
          <p:nvPr>
            <p:ph type="title"/>
          </p:nvPr>
        </p:nvSpPr>
        <p:spPr/>
        <p:txBody>
          <a:bodyPr/>
          <a:lstStyle/>
          <a:p>
            <a:pPr algn="ctr"/>
            <a:r>
              <a:rPr lang="en-US" dirty="0"/>
              <a:t>Additional Information: </a:t>
            </a:r>
            <a:br>
              <a:rPr lang="en-US" dirty="0"/>
            </a:br>
            <a:endParaRPr lang="en-US" dirty="0"/>
          </a:p>
        </p:txBody>
      </p:sp>
      <p:sp>
        <p:nvSpPr>
          <p:cNvPr id="3" name="Content Placeholder 2">
            <a:extLst>
              <a:ext uri="{FF2B5EF4-FFF2-40B4-BE49-F238E27FC236}">
                <a16:creationId xmlns:a16="http://schemas.microsoft.com/office/drawing/2014/main" id="{BFD50F1C-6010-DB48-B03F-9CE93E6C5774}"/>
              </a:ext>
            </a:extLst>
          </p:cNvPr>
          <p:cNvSpPr>
            <a:spLocks noGrp="1"/>
          </p:cNvSpPr>
          <p:nvPr>
            <p:ph idx="1"/>
          </p:nvPr>
        </p:nvSpPr>
        <p:spPr>
          <a:xfrm>
            <a:off x="989851" y="1678330"/>
            <a:ext cx="8596668" cy="4339884"/>
          </a:xfrm>
        </p:spPr>
        <p:txBody>
          <a:bodyPr>
            <a:normAutofit fontScale="92500" lnSpcReduction="20000"/>
          </a:bodyPr>
          <a:lstStyle/>
          <a:p>
            <a:pPr lvl="0"/>
            <a:r>
              <a:rPr lang="en-US" sz="2600" dirty="0"/>
              <a:t>You will have to create a Log In and Password</a:t>
            </a:r>
          </a:p>
          <a:p>
            <a:pPr lvl="0"/>
            <a:r>
              <a:rPr lang="en-US" sz="2600" dirty="0"/>
              <a:t>You will need a Tax ID Number or Social Security Number</a:t>
            </a:r>
          </a:p>
          <a:p>
            <a:pPr lvl="0"/>
            <a:r>
              <a:rPr lang="en-US" sz="2600" dirty="0"/>
              <a:t>You will need the extra four digits on the end of your zip code</a:t>
            </a:r>
          </a:p>
          <a:p>
            <a:pPr lvl="0"/>
            <a:r>
              <a:rPr lang="en-US" sz="2600" dirty="0"/>
              <a:t>You will need Bank Routing Number and Bank Account Number</a:t>
            </a:r>
          </a:p>
          <a:p>
            <a:pPr lvl="0"/>
            <a:r>
              <a:rPr lang="en-US" sz="2600" dirty="0"/>
              <a:t>(844)-374-5022 is the best resource and help.  They will walk you through the entire application</a:t>
            </a:r>
          </a:p>
          <a:p>
            <a:r>
              <a:rPr lang="en-US" sz="2600" dirty="0"/>
              <a:t>You will be sent an email with your Medicaid Number  </a:t>
            </a:r>
          </a:p>
          <a:p>
            <a:r>
              <a:rPr lang="en-US" sz="2600" dirty="0"/>
              <a:t>You will need the Medicaid Number to become a Managed Care of North America (MCNA) provider             </a:t>
            </a:r>
          </a:p>
          <a:p>
            <a:endParaRPr lang="en-US" dirty="0"/>
          </a:p>
        </p:txBody>
      </p:sp>
      <p:sp>
        <p:nvSpPr>
          <p:cNvPr id="4" name="Slide Number Placeholder 3">
            <a:extLst>
              <a:ext uri="{FF2B5EF4-FFF2-40B4-BE49-F238E27FC236}">
                <a16:creationId xmlns:a16="http://schemas.microsoft.com/office/drawing/2014/main" id="{221A9E7D-48A9-403A-BE6E-3DF67CD76596}"/>
              </a:ext>
            </a:extLst>
          </p:cNvPr>
          <p:cNvSpPr>
            <a:spLocks noGrp="1"/>
          </p:cNvSpPr>
          <p:nvPr>
            <p:ph type="sldNum" sz="quarter" idx="12"/>
          </p:nvPr>
        </p:nvSpPr>
        <p:spPr/>
        <p:txBody>
          <a:bodyPr/>
          <a:lstStyle/>
          <a:p>
            <a:fld id="{49692DA6-37AC-854E-BA06-769C3BBFD39B}" type="slidenum">
              <a:rPr lang="en-US" smtClean="0"/>
              <a:t>25</a:t>
            </a:fld>
            <a:endParaRPr lang="en-US" dirty="0"/>
          </a:p>
        </p:txBody>
      </p:sp>
    </p:spTree>
    <p:extLst>
      <p:ext uri="{BB962C8B-B14F-4D97-AF65-F5344CB8AC3E}">
        <p14:creationId xmlns:p14="http://schemas.microsoft.com/office/powerpoint/2010/main" val="1495892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8F8E-7691-5D41-9CDB-09A8DF2FF882}"/>
              </a:ext>
            </a:extLst>
          </p:cNvPr>
          <p:cNvSpPr>
            <a:spLocks noGrp="1"/>
          </p:cNvSpPr>
          <p:nvPr>
            <p:ph type="title"/>
          </p:nvPr>
        </p:nvSpPr>
        <p:spPr/>
        <p:txBody>
          <a:bodyPr/>
          <a:lstStyle/>
          <a:p>
            <a:pPr algn="ctr"/>
            <a:r>
              <a:rPr lang="en-US" dirty="0"/>
              <a:t>MCNA Provider Network Enrollment: </a:t>
            </a:r>
          </a:p>
        </p:txBody>
      </p:sp>
      <p:sp>
        <p:nvSpPr>
          <p:cNvPr id="3" name="Content Placeholder 2">
            <a:extLst>
              <a:ext uri="{FF2B5EF4-FFF2-40B4-BE49-F238E27FC236}">
                <a16:creationId xmlns:a16="http://schemas.microsoft.com/office/drawing/2014/main" id="{F5A92EC7-EB93-B042-85EA-D2C8FE545ED0}"/>
              </a:ext>
            </a:extLst>
          </p:cNvPr>
          <p:cNvSpPr>
            <a:spLocks noGrp="1"/>
          </p:cNvSpPr>
          <p:nvPr>
            <p:ph idx="1"/>
          </p:nvPr>
        </p:nvSpPr>
        <p:spPr>
          <a:xfrm>
            <a:off x="677333" y="1551008"/>
            <a:ext cx="9195871" cy="5011837"/>
          </a:xfrm>
        </p:spPr>
        <p:txBody>
          <a:bodyPr>
            <a:normAutofit/>
          </a:bodyPr>
          <a:lstStyle/>
          <a:p>
            <a:pPr marL="0" indent="0">
              <a:buNone/>
            </a:pPr>
            <a:r>
              <a:rPr lang="en-US" dirty="0"/>
              <a:t>MCNA is the sole dental benefits administrator for Nebraska’s Dental Medicaid program.</a:t>
            </a:r>
          </a:p>
          <a:p>
            <a:r>
              <a:rPr lang="en-US" u="sng" dirty="0">
                <a:hlinkClick r:id="rId3"/>
              </a:rPr>
              <a:t>http://www.mcnane.net</a:t>
            </a:r>
            <a:endParaRPr lang="en-US" dirty="0"/>
          </a:p>
          <a:p>
            <a:pPr lvl="1"/>
            <a:r>
              <a:rPr lang="en-US" dirty="0"/>
              <a:t>Step 1: Download and read the </a:t>
            </a:r>
            <a:r>
              <a:rPr lang="en-US" u="sng" dirty="0"/>
              <a:t>Welcome Letter</a:t>
            </a:r>
            <a:endParaRPr lang="en-US" dirty="0"/>
          </a:p>
          <a:p>
            <a:pPr lvl="1"/>
            <a:r>
              <a:rPr lang="en-US" dirty="0"/>
              <a:t>Step 2: Download and complete one </a:t>
            </a:r>
            <a:r>
              <a:rPr lang="en-US" u="sng" dirty="0"/>
              <a:t>New Provider Form</a:t>
            </a:r>
            <a:endParaRPr lang="en-US" dirty="0"/>
          </a:p>
          <a:p>
            <a:pPr lvl="1"/>
            <a:r>
              <a:rPr lang="en-US" dirty="0"/>
              <a:t>Step 3: Download and complete one </a:t>
            </a:r>
            <a:r>
              <a:rPr lang="en-US" u="sng" dirty="0"/>
              <a:t>New Location Form </a:t>
            </a:r>
            <a:r>
              <a:rPr lang="en-US" dirty="0"/>
              <a:t>for each physical location</a:t>
            </a:r>
          </a:p>
          <a:p>
            <a:pPr lvl="1"/>
            <a:r>
              <a:rPr lang="en-US" dirty="0"/>
              <a:t>Step 4: Download and complete the </a:t>
            </a:r>
            <a:r>
              <a:rPr lang="en-US" u="sng" dirty="0"/>
              <a:t>Dental Provider Agreement</a:t>
            </a:r>
            <a:r>
              <a:rPr lang="en-US" dirty="0"/>
              <a:t> which includes fee schedules</a:t>
            </a:r>
          </a:p>
          <a:p>
            <a:pPr lvl="1"/>
            <a:r>
              <a:rPr lang="en-US" dirty="0"/>
              <a:t>Step 5: Download and complete the </a:t>
            </a:r>
            <a:r>
              <a:rPr lang="en-US" u="sng" dirty="0"/>
              <a:t>IRS W-9 Form</a:t>
            </a:r>
            <a:endParaRPr lang="en-US" dirty="0"/>
          </a:p>
          <a:p>
            <a:pPr lvl="1"/>
            <a:r>
              <a:rPr lang="en-US" dirty="0"/>
              <a:t>Step 6: Download and complete the </a:t>
            </a:r>
            <a:r>
              <a:rPr lang="en-US" u="sng" dirty="0"/>
              <a:t>Payment Method Selection Form</a:t>
            </a:r>
            <a:endParaRPr lang="en-US" dirty="0"/>
          </a:p>
          <a:p>
            <a:pPr lvl="1"/>
            <a:r>
              <a:rPr lang="en-US" dirty="0"/>
              <a:t>Step 7: Fax the completed documents to  877-563-8560 or</a:t>
            </a:r>
          </a:p>
          <a:p>
            <a:pPr lvl="0"/>
            <a:r>
              <a:rPr lang="en-US" dirty="0"/>
              <a:t>Email them to </a:t>
            </a:r>
            <a:r>
              <a:rPr lang="en-US" u="sng" dirty="0">
                <a:hlinkClick r:id="rId4"/>
              </a:rPr>
              <a:t>ProviderEnrollment@MCNA.net</a:t>
            </a:r>
            <a:r>
              <a:rPr lang="en-US" dirty="0"/>
              <a:t> or mail them to: MCNA Dental, Attn: Nebraska Network Development, P.O. Box 29008, San Antonio, TX 78229</a:t>
            </a:r>
          </a:p>
          <a:p>
            <a:r>
              <a:rPr lang="en-US" dirty="0"/>
              <a:t>If you need assistance, please contact Provider Services 844-353-6262</a:t>
            </a:r>
          </a:p>
          <a:p>
            <a:endParaRPr lang="en-US" dirty="0"/>
          </a:p>
        </p:txBody>
      </p:sp>
      <p:sp>
        <p:nvSpPr>
          <p:cNvPr id="4" name="Slide Number Placeholder 3">
            <a:extLst>
              <a:ext uri="{FF2B5EF4-FFF2-40B4-BE49-F238E27FC236}">
                <a16:creationId xmlns:a16="http://schemas.microsoft.com/office/drawing/2014/main" id="{10E27FD7-F99F-41F3-B318-A24F4BEE629E}"/>
              </a:ext>
            </a:extLst>
          </p:cNvPr>
          <p:cNvSpPr>
            <a:spLocks noGrp="1"/>
          </p:cNvSpPr>
          <p:nvPr>
            <p:ph type="sldNum" sz="quarter" idx="12"/>
          </p:nvPr>
        </p:nvSpPr>
        <p:spPr/>
        <p:txBody>
          <a:bodyPr/>
          <a:lstStyle/>
          <a:p>
            <a:fld id="{49692DA6-37AC-854E-BA06-769C3BBFD39B}" type="slidenum">
              <a:rPr lang="en-US" smtClean="0"/>
              <a:t>26</a:t>
            </a:fld>
            <a:endParaRPr lang="en-US" dirty="0"/>
          </a:p>
        </p:txBody>
      </p:sp>
    </p:spTree>
    <p:extLst>
      <p:ext uri="{BB962C8B-B14F-4D97-AF65-F5344CB8AC3E}">
        <p14:creationId xmlns:p14="http://schemas.microsoft.com/office/powerpoint/2010/main" val="3820130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1D60-249D-974E-B48C-2F7B4B365DBB}"/>
              </a:ext>
            </a:extLst>
          </p:cNvPr>
          <p:cNvSpPr>
            <a:spLocks noGrp="1"/>
          </p:cNvSpPr>
          <p:nvPr>
            <p:ph type="title"/>
          </p:nvPr>
        </p:nvSpPr>
        <p:spPr/>
        <p:txBody>
          <a:bodyPr/>
          <a:lstStyle/>
          <a:p>
            <a:pPr algn="ctr"/>
            <a:r>
              <a:rPr lang="en-US" dirty="0"/>
              <a:t>Additional Information:</a:t>
            </a:r>
          </a:p>
        </p:txBody>
      </p:sp>
      <p:sp>
        <p:nvSpPr>
          <p:cNvPr id="3" name="Content Placeholder 2">
            <a:extLst>
              <a:ext uri="{FF2B5EF4-FFF2-40B4-BE49-F238E27FC236}">
                <a16:creationId xmlns:a16="http://schemas.microsoft.com/office/drawing/2014/main" id="{E428B8BC-A8E5-A143-A95F-AE2F3C3781D7}"/>
              </a:ext>
            </a:extLst>
          </p:cNvPr>
          <p:cNvSpPr>
            <a:spLocks noGrp="1"/>
          </p:cNvSpPr>
          <p:nvPr>
            <p:ph idx="1"/>
          </p:nvPr>
        </p:nvSpPr>
        <p:spPr>
          <a:xfrm>
            <a:off x="656864" y="1767050"/>
            <a:ext cx="9528857" cy="3880773"/>
          </a:xfrm>
        </p:spPr>
        <p:txBody>
          <a:bodyPr>
            <a:normAutofit lnSpcReduction="10000"/>
          </a:bodyPr>
          <a:lstStyle/>
          <a:p>
            <a:pPr lvl="0"/>
            <a:r>
              <a:rPr lang="en-US" dirty="0"/>
              <a:t>You can contact </a:t>
            </a:r>
            <a:r>
              <a:rPr lang="en-US" u="sng" dirty="0">
                <a:hlinkClick r:id="rId3"/>
              </a:rPr>
              <a:t>Nebraskapr@mcna.net</a:t>
            </a:r>
            <a:r>
              <a:rPr lang="en-US" dirty="0"/>
              <a:t> and they answer quickly</a:t>
            </a:r>
          </a:p>
          <a:p>
            <a:pPr lvl="0"/>
            <a:r>
              <a:rPr lang="en-US" dirty="0"/>
              <a:t>New Provider Form, title is left blank if you are RDH/PHRDH</a:t>
            </a:r>
          </a:p>
          <a:p>
            <a:pPr lvl="0"/>
            <a:r>
              <a:rPr lang="en-US" dirty="0"/>
              <a:t>You must submit a copy of your Professional Liability Insurance</a:t>
            </a:r>
          </a:p>
          <a:p>
            <a:pPr lvl="0"/>
            <a:r>
              <a:rPr lang="en-US" dirty="0"/>
              <a:t>New Location Form can be your home if you are the provider and go into several facilities</a:t>
            </a:r>
          </a:p>
          <a:p>
            <a:pPr lvl="0"/>
            <a:r>
              <a:rPr lang="en-US" dirty="0"/>
              <a:t>You must submit a IRS W-9 Form</a:t>
            </a:r>
          </a:p>
          <a:p>
            <a:pPr lvl="0"/>
            <a:r>
              <a:rPr lang="en-US" dirty="0"/>
              <a:t>You must submit banking information and a voided check</a:t>
            </a:r>
          </a:p>
          <a:p>
            <a:pPr lvl="0"/>
            <a:r>
              <a:rPr lang="en-US" dirty="0"/>
              <a:t>Once you submit, a provider representative will contact you</a:t>
            </a:r>
          </a:p>
          <a:p>
            <a:pPr lvl="0"/>
            <a:r>
              <a:rPr lang="en-US" dirty="0"/>
              <a:t>It takes 2-4 weeks to get credentialing</a:t>
            </a:r>
          </a:p>
          <a:p>
            <a:pPr lvl="0"/>
            <a:r>
              <a:rPr lang="en-US" dirty="0"/>
              <a:t>Ricky Fletcher at </a:t>
            </a:r>
            <a:r>
              <a:rPr lang="en-US" u="sng" dirty="0">
                <a:hlinkClick r:id="rId4"/>
              </a:rPr>
              <a:t>rfletcher@mcna.net</a:t>
            </a:r>
            <a:r>
              <a:rPr lang="en-US" dirty="0"/>
              <a:t> is a great contact for any questions you may have</a:t>
            </a:r>
          </a:p>
          <a:p>
            <a:endParaRPr lang="en-US" dirty="0"/>
          </a:p>
        </p:txBody>
      </p:sp>
      <p:sp>
        <p:nvSpPr>
          <p:cNvPr id="4" name="Slide Number Placeholder 3">
            <a:extLst>
              <a:ext uri="{FF2B5EF4-FFF2-40B4-BE49-F238E27FC236}">
                <a16:creationId xmlns:a16="http://schemas.microsoft.com/office/drawing/2014/main" id="{EA165467-6710-476B-A5CE-12346555640F}"/>
              </a:ext>
            </a:extLst>
          </p:cNvPr>
          <p:cNvSpPr>
            <a:spLocks noGrp="1"/>
          </p:cNvSpPr>
          <p:nvPr>
            <p:ph type="sldNum" sz="quarter" idx="12"/>
          </p:nvPr>
        </p:nvSpPr>
        <p:spPr/>
        <p:txBody>
          <a:bodyPr/>
          <a:lstStyle/>
          <a:p>
            <a:fld id="{49692DA6-37AC-854E-BA06-769C3BBFD39B}" type="slidenum">
              <a:rPr lang="en-US" smtClean="0"/>
              <a:t>27</a:t>
            </a:fld>
            <a:endParaRPr lang="en-US" dirty="0"/>
          </a:p>
        </p:txBody>
      </p:sp>
    </p:spTree>
    <p:extLst>
      <p:ext uri="{BB962C8B-B14F-4D97-AF65-F5344CB8AC3E}">
        <p14:creationId xmlns:p14="http://schemas.microsoft.com/office/powerpoint/2010/main" val="3424216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1341-B674-B549-852C-9E2DAF3F8BD7}"/>
              </a:ext>
            </a:extLst>
          </p:cNvPr>
          <p:cNvSpPr>
            <a:spLocks noGrp="1"/>
          </p:cNvSpPr>
          <p:nvPr>
            <p:ph type="title"/>
          </p:nvPr>
        </p:nvSpPr>
        <p:spPr>
          <a:xfrm>
            <a:off x="677334" y="771646"/>
            <a:ext cx="8596668" cy="1320800"/>
          </a:xfrm>
        </p:spPr>
        <p:txBody>
          <a:bodyPr/>
          <a:lstStyle/>
          <a:p>
            <a:pPr algn="ctr"/>
            <a:r>
              <a:rPr lang="en-US" dirty="0"/>
              <a:t>Barriers for PHRDH</a:t>
            </a:r>
            <a:br>
              <a:rPr lang="en-US" dirty="0"/>
            </a:br>
            <a:endParaRPr lang="en-US" dirty="0"/>
          </a:p>
        </p:txBody>
      </p:sp>
      <p:sp>
        <p:nvSpPr>
          <p:cNvPr id="3" name="Content Placeholder 2">
            <a:extLst>
              <a:ext uri="{FF2B5EF4-FFF2-40B4-BE49-F238E27FC236}">
                <a16:creationId xmlns:a16="http://schemas.microsoft.com/office/drawing/2014/main" id="{BD4D8EA1-6F94-C845-9D15-C853E8CD4DE9}"/>
              </a:ext>
            </a:extLst>
          </p:cNvPr>
          <p:cNvSpPr>
            <a:spLocks noGrp="1"/>
          </p:cNvSpPr>
          <p:nvPr>
            <p:ph idx="1"/>
          </p:nvPr>
        </p:nvSpPr>
        <p:spPr>
          <a:xfrm>
            <a:off x="677334" y="2183738"/>
            <a:ext cx="8596668" cy="3683662"/>
          </a:xfrm>
        </p:spPr>
        <p:txBody>
          <a:bodyPr>
            <a:normAutofit/>
          </a:bodyPr>
          <a:lstStyle/>
          <a:p>
            <a:pPr lvl="0"/>
            <a:r>
              <a:rPr lang="en-US" sz="2400" dirty="0"/>
              <a:t>Finding a dental home for patients on Medicaid/MCNA</a:t>
            </a:r>
          </a:p>
          <a:p>
            <a:pPr lvl="0"/>
            <a:r>
              <a:rPr lang="en-US" sz="2400" dirty="0"/>
              <a:t>Time it takes to treat a long term care patient</a:t>
            </a:r>
          </a:p>
          <a:p>
            <a:pPr lvl="0"/>
            <a:r>
              <a:rPr lang="en-US" sz="2400" dirty="0"/>
              <a:t>Low or No Reimbursement from Medicaid</a:t>
            </a:r>
          </a:p>
          <a:p>
            <a:pPr lvl="0"/>
            <a:r>
              <a:rPr lang="en-US" sz="2400" dirty="0"/>
              <a:t>Transporting equipment is challenging</a:t>
            </a:r>
          </a:p>
          <a:p>
            <a:pPr lvl="0"/>
            <a:endParaRPr lang="en-US" sz="2400" dirty="0"/>
          </a:p>
          <a:p>
            <a:endParaRPr lang="en-US" dirty="0"/>
          </a:p>
        </p:txBody>
      </p:sp>
      <p:pic>
        <p:nvPicPr>
          <p:cNvPr id="4" name="Picture 3" descr="C:\Users\dianealden\AppData\Local\Microsoft\Windows\Temporary Internet Files\Content.IE5\1KVZ1W52\dentist-158225_960_720[1].png">
            <a:extLst>
              <a:ext uri="{FF2B5EF4-FFF2-40B4-BE49-F238E27FC236}">
                <a16:creationId xmlns:a16="http://schemas.microsoft.com/office/drawing/2014/main" id="{9F6D8E71-A651-594C-B4AC-58CFED1270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12859" y="3966501"/>
            <a:ext cx="2276475" cy="2305050"/>
          </a:xfrm>
          <a:prstGeom prst="rect">
            <a:avLst/>
          </a:prstGeom>
          <a:noFill/>
          <a:ln>
            <a:noFill/>
          </a:ln>
        </p:spPr>
      </p:pic>
      <p:sp>
        <p:nvSpPr>
          <p:cNvPr id="5" name="Slide Number Placeholder 4">
            <a:extLst>
              <a:ext uri="{FF2B5EF4-FFF2-40B4-BE49-F238E27FC236}">
                <a16:creationId xmlns:a16="http://schemas.microsoft.com/office/drawing/2014/main" id="{C5A1E96D-AF65-43D4-B66F-F48F01659D10}"/>
              </a:ext>
            </a:extLst>
          </p:cNvPr>
          <p:cNvSpPr>
            <a:spLocks noGrp="1"/>
          </p:cNvSpPr>
          <p:nvPr>
            <p:ph type="sldNum" sz="quarter" idx="12"/>
          </p:nvPr>
        </p:nvSpPr>
        <p:spPr/>
        <p:txBody>
          <a:bodyPr/>
          <a:lstStyle/>
          <a:p>
            <a:fld id="{49692DA6-37AC-854E-BA06-769C3BBFD39B}" type="slidenum">
              <a:rPr lang="en-US" smtClean="0"/>
              <a:t>28</a:t>
            </a:fld>
            <a:endParaRPr lang="en-US" dirty="0"/>
          </a:p>
        </p:txBody>
      </p:sp>
    </p:spTree>
    <p:extLst>
      <p:ext uri="{BB962C8B-B14F-4D97-AF65-F5344CB8AC3E}">
        <p14:creationId xmlns:p14="http://schemas.microsoft.com/office/powerpoint/2010/main" val="3089925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E3A80-3E65-3C47-BC97-28DE9C86324A}"/>
              </a:ext>
            </a:extLst>
          </p:cNvPr>
          <p:cNvSpPr>
            <a:spLocks noGrp="1"/>
          </p:cNvSpPr>
          <p:nvPr>
            <p:ph type="title"/>
          </p:nvPr>
        </p:nvSpPr>
        <p:spPr>
          <a:xfrm>
            <a:off x="677334" y="806369"/>
            <a:ext cx="8596668" cy="1320800"/>
          </a:xfrm>
        </p:spPr>
        <p:txBody>
          <a:bodyPr/>
          <a:lstStyle/>
          <a:p>
            <a:pPr algn="ctr"/>
            <a:r>
              <a:rPr lang="en-US" dirty="0"/>
              <a:t>Resources:</a:t>
            </a:r>
          </a:p>
        </p:txBody>
      </p:sp>
      <p:sp>
        <p:nvSpPr>
          <p:cNvPr id="3" name="Content Placeholder 2">
            <a:extLst>
              <a:ext uri="{FF2B5EF4-FFF2-40B4-BE49-F238E27FC236}">
                <a16:creationId xmlns:a16="http://schemas.microsoft.com/office/drawing/2014/main" id="{6A799720-9E13-E24A-95B7-C65E00EFEBA5}"/>
              </a:ext>
            </a:extLst>
          </p:cNvPr>
          <p:cNvSpPr>
            <a:spLocks noGrp="1"/>
          </p:cNvSpPr>
          <p:nvPr>
            <p:ph idx="1"/>
          </p:nvPr>
        </p:nvSpPr>
        <p:spPr>
          <a:xfrm>
            <a:off x="677334" y="1930400"/>
            <a:ext cx="8596668" cy="3880773"/>
          </a:xfrm>
        </p:spPr>
        <p:txBody>
          <a:bodyPr>
            <a:normAutofit fontScale="92500" lnSpcReduction="10000"/>
          </a:bodyPr>
          <a:lstStyle/>
          <a:p>
            <a:r>
              <a:rPr lang="en-US" dirty="0"/>
              <a:t>Dental Hygienist Application page </a:t>
            </a:r>
            <a:r>
              <a:rPr lang="en-US" dirty="0">
                <a:hlinkClick r:id="rId3"/>
              </a:rPr>
              <a:t>http://dhhs.ne.gov/licensure/Pages/Dental-Hygienist.aspx</a:t>
            </a:r>
            <a:endParaRPr lang="en-US" dirty="0"/>
          </a:p>
          <a:p>
            <a:r>
              <a:rPr lang="en-US" dirty="0"/>
              <a:t>PH application for treating children </a:t>
            </a:r>
            <a:r>
              <a:rPr lang="en-US" dirty="0">
                <a:hlinkClick r:id="rId4"/>
              </a:rPr>
              <a:t>http://dhhs.ne.gov/licensure/Documents/DentHygAppForAuthToTreatChildren.pdf</a:t>
            </a:r>
            <a:endParaRPr lang="en-US" dirty="0"/>
          </a:p>
          <a:p>
            <a:r>
              <a:rPr lang="en-US" dirty="0"/>
              <a:t>PH application for treating children and adults </a:t>
            </a:r>
            <a:r>
              <a:rPr lang="en-US" dirty="0">
                <a:hlinkClick r:id="rId5"/>
              </a:rPr>
              <a:t>http://dhhs.ne.gov/licensure/Documents/DentHygAppForAuthToTreatChildrenAndAdults.pdf</a:t>
            </a:r>
            <a:endParaRPr lang="en-US" dirty="0"/>
          </a:p>
          <a:p>
            <a:r>
              <a:rPr lang="en-US" dirty="0"/>
              <a:t>Expanded Scope Function </a:t>
            </a:r>
            <a:r>
              <a:rPr lang="en-US" dirty="0">
                <a:hlinkClick r:id="rId6"/>
              </a:rPr>
              <a:t>http://dhhs.ne.gov/licensure/Documents/DentHygExpandedScopeApp.pdf</a:t>
            </a:r>
            <a:endParaRPr lang="en-US" dirty="0"/>
          </a:p>
          <a:p>
            <a:r>
              <a:rPr lang="en-US" dirty="0"/>
              <a:t>Nebraska Medicaid Practitioner Fee Schedule for 2020 </a:t>
            </a:r>
            <a:r>
              <a:rPr lang="en-US" dirty="0">
                <a:hlinkClick r:id="rId7"/>
              </a:rPr>
              <a:t>http://dhhs.ne.gov/Medicaid%20Practitioner%20Fee%20Schedules/Dental%20Services%20January%201,%202020%20REVISED.pdf</a:t>
            </a:r>
            <a:endParaRPr lang="en-US" dirty="0"/>
          </a:p>
          <a:p>
            <a:r>
              <a:rPr lang="en-US" dirty="0"/>
              <a:t>Advantage Arrest SDF  </a:t>
            </a:r>
            <a:r>
              <a:rPr lang="en-US" dirty="0">
                <a:hlinkClick r:id="rId8"/>
              </a:rPr>
              <a:t>http://www.elevateoralcare.com</a:t>
            </a:r>
            <a:endParaRPr lang="en-US" dirty="0"/>
          </a:p>
          <a:p>
            <a:pPr marL="0" indent="0">
              <a:buNone/>
            </a:pPr>
            <a:endParaRPr lang="en-US" dirty="0">
              <a:solidFill>
                <a:schemeClr val="tx1"/>
              </a:solidFill>
              <a:hlinkClick r:id="rId8">
                <a:extLst>
                  <a:ext uri="{A12FA001-AC4F-418D-AE19-62706E023703}">
                    <ahyp:hlinkClr xmlns:ahyp="http://schemas.microsoft.com/office/drawing/2018/hyperlinkcolor" val="tx"/>
                  </a:ext>
                </a:extLst>
              </a:hlinkClick>
            </a:endParaRP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26BC61B-EE1B-4C79-9B05-B576FF031E35}"/>
              </a:ext>
            </a:extLst>
          </p:cNvPr>
          <p:cNvSpPr>
            <a:spLocks noGrp="1"/>
          </p:cNvSpPr>
          <p:nvPr>
            <p:ph type="sldNum" sz="quarter" idx="12"/>
          </p:nvPr>
        </p:nvSpPr>
        <p:spPr/>
        <p:txBody>
          <a:bodyPr/>
          <a:lstStyle/>
          <a:p>
            <a:fld id="{49692DA6-37AC-854E-BA06-769C3BBFD39B}" type="slidenum">
              <a:rPr lang="en-US" smtClean="0"/>
              <a:t>29</a:t>
            </a:fld>
            <a:endParaRPr lang="en-US" dirty="0"/>
          </a:p>
        </p:txBody>
      </p:sp>
    </p:spTree>
    <p:extLst>
      <p:ext uri="{BB962C8B-B14F-4D97-AF65-F5344CB8AC3E}">
        <p14:creationId xmlns:p14="http://schemas.microsoft.com/office/powerpoint/2010/main" val="847364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ABB70-910B-7540-980C-99FAE11DF7B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17923"/>
            <a:ext cx="12192000" cy="7117971"/>
          </a:xfrm>
          <a:prstGeom prst="rect">
            <a:avLst/>
          </a:prstGeom>
        </p:spPr>
      </p:pic>
      <p:sp>
        <p:nvSpPr>
          <p:cNvPr id="3" name="Slide Number Placeholder 2">
            <a:extLst>
              <a:ext uri="{FF2B5EF4-FFF2-40B4-BE49-F238E27FC236}">
                <a16:creationId xmlns:a16="http://schemas.microsoft.com/office/drawing/2014/main" id="{F5B5EB2A-3BE7-4151-8479-D73F6E828689}"/>
              </a:ext>
            </a:extLst>
          </p:cNvPr>
          <p:cNvSpPr>
            <a:spLocks noGrp="1"/>
          </p:cNvSpPr>
          <p:nvPr>
            <p:ph type="sldNum" sz="quarter" idx="12"/>
          </p:nvPr>
        </p:nvSpPr>
        <p:spPr/>
        <p:txBody>
          <a:bodyPr/>
          <a:lstStyle/>
          <a:p>
            <a:fld id="{49692DA6-37AC-854E-BA06-769C3BBFD39B}" type="slidenum">
              <a:rPr lang="en-US" smtClean="0"/>
              <a:t>3</a:t>
            </a:fld>
            <a:endParaRPr lang="en-US" dirty="0"/>
          </a:p>
        </p:txBody>
      </p:sp>
    </p:spTree>
    <p:extLst>
      <p:ext uri="{BB962C8B-B14F-4D97-AF65-F5344CB8AC3E}">
        <p14:creationId xmlns:p14="http://schemas.microsoft.com/office/powerpoint/2010/main" val="528621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F61C9-6AA5-DF4C-BD5C-BD4AEF8A20F1}"/>
              </a:ext>
            </a:extLst>
          </p:cNvPr>
          <p:cNvSpPr>
            <a:spLocks noGrp="1"/>
          </p:cNvSpPr>
          <p:nvPr>
            <p:ph type="title"/>
          </p:nvPr>
        </p:nvSpPr>
        <p:spPr/>
        <p:txBody>
          <a:bodyPr/>
          <a:lstStyle/>
          <a:p>
            <a:pPr algn="ctr"/>
            <a:r>
              <a:rPr lang="en-US" dirty="0"/>
              <a:t>Presenters:</a:t>
            </a:r>
          </a:p>
        </p:txBody>
      </p:sp>
      <p:sp>
        <p:nvSpPr>
          <p:cNvPr id="3" name="Content Placeholder 2">
            <a:extLst>
              <a:ext uri="{FF2B5EF4-FFF2-40B4-BE49-F238E27FC236}">
                <a16:creationId xmlns:a16="http://schemas.microsoft.com/office/drawing/2014/main" id="{C726BC41-40CD-9B4B-8C9D-C45793A3A3A3}"/>
              </a:ext>
            </a:extLst>
          </p:cNvPr>
          <p:cNvSpPr>
            <a:spLocks noGrp="1"/>
          </p:cNvSpPr>
          <p:nvPr>
            <p:ph idx="1"/>
          </p:nvPr>
        </p:nvSpPr>
        <p:spPr>
          <a:xfrm>
            <a:off x="1076446" y="1801774"/>
            <a:ext cx="8440624" cy="3880773"/>
          </a:xfrm>
        </p:spPr>
        <p:txBody>
          <a:bodyPr numCol="1"/>
          <a:lstStyle/>
          <a:p>
            <a:pPr marL="400050" indent="-285750"/>
            <a:r>
              <a:rPr lang="en-US" b="1" dirty="0"/>
              <a:t>Diane Alden, RDH, PHRDH  </a:t>
            </a:r>
          </a:p>
          <a:p>
            <a:pPr marL="400050" indent="-285750"/>
            <a:r>
              <a:rPr lang="en-US" dirty="0">
                <a:solidFill>
                  <a:schemeClr val="tx1"/>
                </a:solidFill>
              </a:rPr>
              <a:t>E</a:t>
            </a:r>
            <a:r>
              <a:rPr lang="en-US" dirty="0"/>
              <a:t>mail </a:t>
            </a:r>
            <a:r>
              <a:rPr lang="en-US" dirty="0">
                <a:hlinkClick r:id="rId3"/>
              </a:rPr>
              <a:t>dianealden@telebeep.com</a:t>
            </a:r>
            <a:endParaRPr lang="en-US" dirty="0"/>
          </a:p>
          <a:p>
            <a:pPr marL="400050" indent="-285750"/>
            <a:r>
              <a:rPr lang="en-US" dirty="0"/>
              <a:t>Mobile:  402-340-5718</a:t>
            </a:r>
          </a:p>
          <a:p>
            <a:pPr marL="0" indent="0">
              <a:buNone/>
            </a:pPr>
            <a:endParaRPr lang="en-US" dirty="0"/>
          </a:p>
          <a:p>
            <a:pPr marL="0" indent="0">
              <a:buNone/>
            </a:pPr>
            <a:endParaRPr lang="en-US" dirty="0"/>
          </a:p>
          <a:p>
            <a:r>
              <a:rPr lang="en-US" b="1" dirty="0"/>
              <a:t>Deb Schardt, RDH, PHRDH</a:t>
            </a:r>
          </a:p>
          <a:p>
            <a:r>
              <a:rPr lang="en-US" dirty="0"/>
              <a:t>Email </a:t>
            </a:r>
            <a:r>
              <a:rPr lang="en-US" dirty="0">
                <a:hlinkClick r:id="rId4"/>
              </a:rPr>
              <a:t>debschardt@icloud.com</a:t>
            </a:r>
            <a:r>
              <a:rPr lang="en-US" dirty="0"/>
              <a:t> </a:t>
            </a:r>
          </a:p>
          <a:p>
            <a:r>
              <a:rPr lang="en-US" dirty="0"/>
              <a:t>Mobile:  402-310-4428</a:t>
            </a:r>
          </a:p>
        </p:txBody>
      </p:sp>
      <p:pic>
        <p:nvPicPr>
          <p:cNvPr id="4" name="Picture 3">
            <a:extLst>
              <a:ext uri="{FF2B5EF4-FFF2-40B4-BE49-F238E27FC236}">
                <a16:creationId xmlns:a16="http://schemas.microsoft.com/office/drawing/2014/main" id="{9E115323-6E5C-3E4D-810B-C9E609292CB8}"/>
              </a:ext>
            </a:extLst>
          </p:cNvPr>
          <p:cNvPicPr>
            <a:picLocks noChangeAspect="1"/>
          </p:cNvPicPr>
          <p:nvPr/>
        </p:nvPicPr>
        <p:blipFill>
          <a:blip r:embed="rId5"/>
          <a:stretch>
            <a:fillRect/>
          </a:stretch>
        </p:blipFill>
        <p:spPr>
          <a:xfrm>
            <a:off x="5296758" y="1394301"/>
            <a:ext cx="2735338" cy="2031805"/>
          </a:xfrm>
          <a:prstGeom prst="rect">
            <a:avLst/>
          </a:prstGeom>
        </p:spPr>
      </p:pic>
      <p:pic>
        <p:nvPicPr>
          <p:cNvPr id="6" name="Picture 5">
            <a:extLst>
              <a:ext uri="{FF2B5EF4-FFF2-40B4-BE49-F238E27FC236}">
                <a16:creationId xmlns:a16="http://schemas.microsoft.com/office/drawing/2014/main" id="{A48B6248-8E82-C14F-8408-4A7F22FDF923}"/>
              </a:ext>
            </a:extLst>
          </p:cNvPr>
          <p:cNvPicPr>
            <a:picLocks noChangeAspect="1"/>
          </p:cNvPicPr>
          <p:nvPr/>
        </p:nvPicPr>
        <p:blipFill>
          <a:blip r:embed="rId6"/>
          <a:stretch>
            <a:fillRect/>
          </a:stretch>
        </p:blipFill>
        <p:spPr>
          <a:xfrm>
            <a:off x="5607861" y="3606652"/>
            <a:ext cx="2113132" cy="3032297"/>
          </a:xfrm>
          <a:prstGeom prst="rect">
            <a:avLst/>
          </a:prstGeom>
        </p:spPr>
      </p:pic>
      <p:sp>
        <p:nvSpPr>
          <p:cNvPr id="5" name="Slide Number Placeholder 4">
            <a:extLst>
              <a:ext uri="{FF2B5EF4-FFF2-40B4-BE49-F238E27FC236}">
                <a16:creationId xmlns:a16="http://schemas.microsoft.com/office/drawing/2014/main" id="{61A201AD-EB86-4B92-BF83-B6AF8694B102}"/>
              </a:ext>
            </a:extLst>
          </p:cNvPr>
          <p:cNvSpPr>
            <a:spLocks noGrp="1"/>
          </p:cNvSpPr>
          <p:nvPr>
            <p:ph type="sldNum" sz="quarter" idx="12"/>
          </p:nvPr>
        </p:nvSpPr>
        <p:spPr/>
        <p:txBody>
          <a:bodyPr/>
          <a:lstStyle/>
          <a:p>
            <a:fld id="{49692DA6-37AC-854E-BA06-769C3BBFD39B}" type="slidenum">
              <a:rPr lang="en-US" smtClean="0"/>
              <a:t>30</a:t>
            </a:fld>
            <a:endParaRPr lang="en-US" dirty="0"/>
          </a:p>
        </p:txBody>
      </p:sp>
    </p:spTree>
    <p:extLst>
      <p:ext uri="{BB962C8B-B14F-4D97-AF65-F5344CB8AC3E}">
        <p14:creationId xmlns:p14="http://schemas.microsoft.com/office/powerpoint/2010/main" val="385371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Effect transition="in" filter="wipe(down)">
                                      <p:cBhvr>
                                        <p:cTn id="67" dur="580">
                                          <p:stCondLst>
                                            <p:cond delay="0"/>
                                          </p:stCondLst>
                                        </p:cTn>
                                        <p:tgtEl>
                                          <p:spTgt spid="3">
                                            <p:txEl>
                                              <p:pRg st="5" end="5"/>
                                            </p:txEl>
                                          </p:spTgt>
                                        </p:tgtEl>
                                      </p:cBhvr>
                                    </p:animEffect>
                                    <p:anim calcmode="lin" valueType="num">
                                      <p:cBhvr>
                                        <p:cTn id="6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73" dur="26">
                                          <p:stCondLst>
                                            <p:cond delay="650"/>
                                          </p:stCondLst>
                                        </p:cTn>
                                        <p:tgtEl>
                                          <p:spTgt spid="3">
                                            <p:txEl>
                                              <p:pRg st="5" end="5"/>
                                            </p:txEl>
                                          </p:spTgt>
                                        </p:tgtEl>
                                      </p:cBhvr>
                                      <p:to x="100000" y="60000"/>
                                    </p:animScale>
                                    <p:animScale>
                                      <p:cBhvr>
                                        <p:cTn id="74" dur="166" decel="50000">
                                          <p:stCondLst>
                                            <p:cond delay="676"/>
                                          </p:stCondLst>
                                        </p:cTn>
                                        <p:tgtEl>
                                          <p:spTgt spid="3">
                                            <p:txEl>
                                              <p:pRg st="5" end="5"/>
                                            </p:txEl>
                                          </p:spTgt>
                                        </p:tgtEl>
                                      </p:cBhvr>
                                      <p:to x="100000" y="100000"/>
                                    </p:animScale>
                                    <p:animScale>
                                      <p:cBhvr>
                                        <p:cTn id="75" dur="26">
                                          <p:stCondLst>
                                            <p:cond delay="1312"/>
                                          </p:stCondLst>
                                        </p:cTn>
                                        <p:tgtEl>
                                          <p:spTgt spid="3">
                                            <p:txEl>
                                              <p:pRg st="5" end="5"/>
                                            </p:txEl>
                                          </p:spTgt>
                                        </p:tgtEl>
                                      </p:cBhvr>
                                      <p:to x="100000" y="80000"/>
                                    </p:animScale>
                                    <p:animScale>
                                      <p:cBhvr>
                                        <p:cTn id="76" dur="166" decel="50000">
                                          <p:stCondLst>
                                            <p:cond delay="1338"/>
                                          </p:stCondLst>
                                        </p:cTn>
                                        <p:tgtEl>
                                          <p:spTgt spid="3">
                                            <p:txEl>
                                              <p:pRg st="5" end="5"/>
                                            </p:txEl>
                                          </p:spTgt>
                                        </p:tgtEl>
                                      </p:cBhvr>
                                      <p:to x="100000" y="100000"/>
                                    </p:animScale>
                                    <p:animScale>
                                      <p:cBhvr>
                                        <p:cTn id="77" dur="26">
                                          <p:stCondLst>
                                            <p:cond delay="1642"/>
                                          </p:stCondLst>
                                        </p:cTn>
                                        <p:tgtEl>
                                          <p:spTgt spid="3">
                                            <p:txEl>
                                              <p:pRg st="5" end="5"/>
                                            </p:txEl>
                                          </p:spTgt>
                                        </p:tgtEl>
                                      </p:cBhvr>
                                      <p:to x="100000" y="90000"/>
                                    </p:animScale>
                                    <p:animScale>
                                      <p:cBhvr>
                                        <p:cTn id="78" dur="166" decel="50000">
                                          <p:stCondLst>
                                            <p:cond delay="1668"/>
                                          </p:stCondLst>
                                        </p:cTn>
                                        <p:tgtEl>
                                          <p:spTgt spid="3">
                                            <p:txEl>
                                              <p:pRg st="5" end="5"/>
                                            </p:txEl>
                                          </p:spTgt>
                                        </p:tgtEl>
                                      </p:cBhvr>
                                      <p:to x="100000" y="100000"/>
                                    </p:animScale>
                                    <p:animScale>
                                      <p:cBhvr>
                                        <p:cTn id="79" dur="26">
                                          <p:stCondLst>
                                            <p:cond delay="1808"/>
                                          </p:stCondLst>
                                        </p:cTn>
                                        <p:tgtEl>
                                          <p:spTgt spid="3">
                                            <p:txEl>
                                              <p:pRg st="5" end="5"/>
                                            </p:txEl>
                                          </p:spTgt>
                                        </p:tgtEl>
                                      </p:cBhvr>
                                      <p:to x="100000" y="95000"/>
                                    </p:animScale>
                                    <p:animScale>
                                      <p:cBhvr>
                                        <p:cTn id="80" dur="166" decel="50000">
                                          <p:stCondLst>
                                            <p:cond delay="1834"/>
                                          </p:stCondLst>
                                        </p:cTn>
                                        <p:tgtEl>
                                          <p:spTgt spid="3">
                                            <p:txEl>
                                              <p:pRg st="5" end="5"/>
                                            </p:txEl>
                                          </p:spTgt>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3">
                                            <p:txEl>
                                              <p:pRg st="6" end="6"/>
                                            </p:txEl>
                                          </p:spTgt>
                                        </p:tgtEl>
                                        <p:attrNameLst>
                                          <p:attrName>style.visibility</p:attrName>
                                        </p:attrNameLst>
                                      </p:cBhvr>
                                      <p:to>
                                        <p:strVal val="visible"/>
                                      </p:to>
                                    </p:set>
                                    <p:animEffect transition="in" filter="wipe(down)">
                                      <p:cBhvr>
                                        <p:cTn id="85" dur="580">
                                          <p:stCondLst>
                                            <p:cond delay="0"/>
                                          </p:stCondLst>
                                        </p:cTn>
                                        <p:tgtEl>
                                          <p:spTgt spid="3">
                                            <p:txEl>
                                              <p:pRg st="6" end="6"/>
                                            </p:txEl>
                                          </p:spTgt>
                                        </p:tgtEl>
                                      </p:cBhvr>
                                    </p:animEffect>
                                    <p:anim calcmode="lin" valueType="num">
                                      <p:cBhvr>
                                        <p:cTn id="8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91" dur="26">
                                          <p:stCondLst>
                                            <p:cond delay="650"/>
                                          </p:stCondLst>
                                        </p:cTn>
                                        <p:tgtEl>
                                          <p:spTgt spid="3">
                                            <p:txEl>
                                              <p:pRg st="6" end="6"/>
                                            </p:txEl>
                                          </p:spTgt>
                                        </p:tgtEl>
                                      </p:cBhvr>
                                      <p:to x="100000" y="60000"/>
                                    </p:animScale>
                                    <p:animScale>
                                      <p:cBhvr>
                                        <p:cTn id="92" dur="166" decel="50000">
                                          <p:stCondLst>
                                            <p:cond delay="676"/>
                                          </p:stCondLst>
                                        </p:cTn>
                                        <p:tgtEl>
                                          <p:spTgt spid="3">
                                            <p:txEl>
                                              <p:pRg st="6" end="6"/>
                                            </p:txEl>
                                          </p:spTgt>
                                        </p:tgtEl>
                                      </p:cBhvr>
                                      <p:to x="100000" y="100000"/>
                                    </p:animScale>
                                    <p:animScale>
                                      <p:cBhvr>
                                        <p:cTn id="93" dur="26">
                                          <p:stCondLst>
                                            <p:cond delay="1312"/>
                                          </p:stCondLst>
                                        </p:cTn>
                                        <p:tgtEl>
                                          <p:spTgt spid="3">
                                            <p:txEl>
                                              <p:pRg st="6" end="6"/>
                                            </p:txEl>
                                          </p:spTgt>
                                        </p:tgtEl>
                                      </p:cBhvr>
                                      <p:to x="100000" y="80000"/>
                                    </p:animScale>
                                    <p:animScale>
                                      <p:cBhvr>
                                        <p:cTn id="94" dur="166" decel="50000">
                                          <p:stCondLst>
                                            <p:cond delay="1338"/>
                                          </p:stCondLst>
                                        </p:cTn>
                                        <p:tgtEl>
                                          <p:spTgt spid="3">
                                            <p:txEl>
                                              <p:pRg st="6" end="6"/>
                                            </p:txEl>
                                          </p:spTgt>
                                        </p:tgtEl>
                                      </p:cBhvr>
                                      <p:to x="100000" y="100000"/>
                                    </p:animScale>
                                    <p:animScale>
                                      <p:cBhvr>
                                        <p:cTn id="95" dur="26">
                                          <p:stCondLst>
                                            <p:cond delay="1642"/>
                                          </p:stCondLst>
                                        </p:cTn>
                                        <p:tgtEl>
                                          <p:spTgt spid="3">
                                            <p:txEl>
                                              <p:pRg st="6" end="6"/>
                                            </p:txEl>
                                          </p:spTgt>
                                        </p:tgtEl>
                                      </p:cBhvr>
                                      <p:to x="100000" y="90000"/>
                                    </p:animScale>
                                    <p:animScale>
                                      <p:cBhvr>
                                        <p:cTn id="96" dur="166" decel="50000">
                                          <p:stCondLst>
                                            <p:cond delay="1668"/>
                                          </p:stCondLst>
                                        </p:cTn>
                                        <p:tgtEl>
                                          <p:spTgt spid="3">
                                            <p:txEl>
                                              <p:pRg st="6" end="6"/>
                                            </p:txEl>
                                          </p:spTgt>
                                        </p:tgtEl>
                                      </p:cBhvr>
                                      <p:to x="100000" y="100000"/>
                                    </p:animScale>
                                    <p:animScale>
                                      <p:cBhvr>
                                        <p:cTn id="97" dur="26">
                                          <p:stCondLst>
                                            <p:cond delay="1808"/>
                                          </p:stCondLst>
                                        </p:cTn>
                                        <p:tgtEl>
                                          <p:spTgt spid="3">
                                            <p:txEl>
                                              <p:pRg st="6" end="6"/>
                                            </p:txEl>
                                          </p:spTgt>
                                        </p:tgtEl>
                                      </p:cBhvr>
                                      <p:to x="100000" y="95000"/>
                                    </p:animScale>
                                    <p:animScale>
                                      <p:cBhvr>
                                        <p:cTn id="98" dur="166" decel="50000">
                                          <p:stCondLst>
                                            <p:cond delay="1834"/>
                                          </p:stCondLst>
                                        </p:cTn>
                                        <p:tgtEl>
                                          <p:spTgt spid="3">
                                            <p:txEl>
                                              <p:pRg st="6" end="6"/>
                                            </p:txEl>
                                          </p:spTgt>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nodeType="clickEffect">
                                  <p:stCondLst>
                                    <p:cond delay="0"/>
                                  </p:stCondLst>
                                  <p:childTnLst>
                                    <p:set>
                                      <p:cBhvr>
                                        <p:cTn id="102" dur="1" fill="hold">
                                          <p:stCondLst>
                                            <p:cond delay="0"/>
                                          </p:stCondLst>
                                        </p:cTn>
                                        <p:tgtEl>
                                          <p:spTgt spid="3">
                                            <p:txEl>
                                              <p:pRg st="7" end="7"/>
                                            </p:txEl>
                                          </p:spTgt>
                                        </p:tgtEl>
                                        <p:attrNameLst>
                                          <p:attrName>style.visibility</p:attrName>
                                        </p:attrNameLst>
                                      </p:cBhvr>
                                      <p:to>
                                        <p:strVal val="visible"/>
                                      </p:to>
                                    </p:set>
                                    <p:animEffect transition="in" filter="wipe(down)">
                                      <p:cBhvr>
                                        <p:cTn id="103" dur="580">
                                          <p:stCondLst>
                                            <p:cond delay="0"/>
                                          </p:stCondLst>
                                        </p:cTn>
                                        <p:tgtEl>
                                          <p:spTgt spid="3">
                                            <p:txEl>
                                              <p:pRg st="7" end="7"/>
                                            </p:txEl>
                                          </p:spTgt>
                                        </p:tgtEl>
                                      </p:cBhvr>
                                    </p:animEffect>
                                    <p:anim calcmode="lin" valueType="num">
                                      <p:cBhvr>
                                        <p:cTn id="10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3">
                                            <p:txEl>
                                              <p:pRg st="7" end="7"/>
                                            </p:txEl>
                                          </p:spTgt>
                                        </p:tgtEl>
                                      </p:cBhvr>
                                      <p:to x="100000" y="60000"/>
                                    </p:animScale>
                                    <p:animScale>
                                      <p:cBhvr>
                                        <p:cTn id="110" dur="166" decel="50000">
                                          <p:stCondLst>
                                            <p:cond delay="676"/>
                                          </p:stCondLst>
                                        </p:cTn>
                                        <p:tgtEl>
                                          <p:spTgt spid="3">
                                            <p:txEl>
                                              <p:pRg st="7" end="7"/>
                                            </p:txEl>
                                          </p:spTgt>
                                        </p:tgtEl>
                                      </p:cBhvr>
                                      <p:to x="100000" y="100000"/>
                                    </p:animScale>
                                    <p:animScale>
                                      <p:cBhvr>
                                        <p:cTn id="111" dur="26">
                                          <p:stCondLst>
                                            <p:cond delay="1312"/>
                                          </p:stCondLst>
                                        </p:cTn>
                                        <p:tgtEl>
                                          <p:spTgt spid="3">
                                            <p:txEl>
                                              <p:pRg st="7" end="7"/>
                                            </p:txEl>
                                          </p:spTgt>
                                        </p:tgtEl>
                                      </p:cBhvr>
                                      <p:to x="100000" y="80000"/>
                                    </p:animScale>
                                    <p:animScale>
                                      <p:cBhvr>
                                        <p:cTn id="112" dur="166" decel="50000">
                                          <p:stCondLst>
                                            <p:cond delay="1338"/>
                                          </p:stCondLst>
                                        </p:cTn>
                                        <p:tgtEl>
                                          <p:spTgt spid="3">
                                            <p:txEl>
                                              <p:pRg st="7" end="7"/>
                                            </p:txEl>
                                          </p:spTgt>
                                        </p:tgtEl>
                                      </p:cBhvr>
                                      <p:to x="100000" y="100000"/>
                                    </p:animScale>
                                    <p:animScale>
                                      <p:cBhvr>
                                        <p:cTn id="113" dur="26">
                                          <p:stCondLst>
                                            <p:cond delay="1642"/>
                                          </p:stCondLst>
                                        </p:cTn>
                                        <p:tgtEl>
                                          <p:spTgt spid="3">
                                            <p:txEl>
                                              <p:pRg st="7" end="7"/>
                                            </p:txEl>
                                          </p:spTgt>
                                        </p:tgtEl>
                                      </p:cBhvr>
                                      <p:to x="100000" y="90000"/>
                                    </p:animScale>
                                    <p:animScale>
                                      <p:cBhvr>
                                        <p:cTn id="114" dur="166" decel="50000">
                                          <p:stCondLst>
                                            <p:cond delay="1668"/>
                                          </p:stCondLst>
                                        </p:cTn>
                                        <p:tgtEl>
                                          <p:spTgt spid="3">
                                            <p:txEl>
                                              <p:pRg st="7" end="7"/>
                                            </p:txEl>
                                          </p:spTgt>
                                        </p:tgtEl>
                                      </p:cBhvr>
                                      <p:to x="100000" y="100000"/>
                                    </p:animScale>
                                    <p:animScale>
                                      <p:cBhvr>
                                        <p:cTn id="115" dur="26">
                                          <p:stCondLst>
                                            <p:cond delay="1808"/>
                                          </p:stCondLst>
                                        </p:cTn>
                                        <p:tgtEl>
                                          <p:spTgt spid="3">
                                            <p:txEl>
                                              <p:pRg st="7" end="7"/>
                                            </p:txEl>
                                          </p:spTgt>
                                        </p:tgtEl>
                                      </p:cBhvr>
                                      <p:to x="100000" y="95000"/>
                                    </p:animScale>
                                    <p:animScale>
                                      <p:cBhvr>
                                        <p:cTn id="116" dur="166" decel="50000">
                                          <p:stCondLst>
                                            <p:cond delay="1834"/>
                                          </p:stCondLst>
                                        </p:cTn>
                                        <p:tgtEl>
                                          <p:spTgt spid="3">
                                            <p:txEl>
                                              <p:pRg st="7" end="7"/>
                                            </p:txEl>
                                          </p:spTgt>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6"/>
                                        </p:tgtEl>
                                        <p:attrNameLst>
                                          <p:attrName>style.visibility</p:attrName>
                                        </p:attrNameLst>
                                      </p:cBhvr>
                                      <p:to>
                                        <p:strVal val="visible"/>
                                      </p:to>
                                    </p:set>
                                    <p:anim calcmode="lin" valueType="num">
                                      <p:cBhvr additive="base">
                                        <p:cTn id="121" dur="500" fill="hold"/>
                                        <p:tgtEl>
                                          <p:spTgt spid="6"/>
                                        </p:tgtEl>
                                        <p:attrNameLst>
                                          <p:attrName>ppt_x</p:attrName>
                                        </p:attrNameLst>
                                      </p:cBhvr>
                                      <p:tavLst>
                                        <p:tav tm="0">
                                          <p:val>
                                            <p:strVal val="#ppt_x"/>
                                          </p:val>
                                        </p:tav>
                                        <p:tav tm="100000">
                                          <p:val>
                                            <p:strVal val="#ppt_x"/>
                                          </p:val>
                                        </p:tav>
                                      </p:tavLst>
                                    </p:anim>
                                    <p:anim calcmode="lin" valueType="num">
                                      <p:cBhvr additive="base">
                                        <p:cTn id="1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AED16-BCD3-3D49-97C4-C1012FCB0862}"/>
              </a:ext>
            </a:extLst>
          </p:cNvPr>
          <p:cNvSpPr>
            <a:spLocks noGrp="1"/>
          </p:cNvSpPr>
          <p:nvPr>
            <p:ph type="title"/>
          </p:nvPr>
        </p:nvSpPr>
        <p:spPr/>
        <p:txBody>
          <a:bodyPr/>
          <a:lstStyle/>
          <a:p>
            <a:pPr algn="ctr"/>
            <a:r>
              <a:rPr lang="en-US" dirty="0"/>
              <a:t>Nebraska Dental Statistics:</a:t>
            </a:r>
          </a:p>
        </p:txBody>
      </p:sp>
      <p:sp>
        <p:nvSpPr>
          <p:cNvPr id="3" name="Content Placeholder 2">
            <a:extLst>
              <a:ext uri="{FF2B5EF4-FFF2-40B4-BE49-F238E27FC236}">
                <a16:creationId xmlns:a16="http://schemas.microsoft.com/office/drawing/2014/main" id="{3264304D-9B4F-D248-9F91-B8FB1D67A63B}"/>
              </a:ext>
            </a:extLst>
          </p:cNvPr>
          <p:cNvSpPr>
            <a:spLocks noGrp="1"/>
          </p:cNvSpPr>
          <p:nvPr>
            <p:ph idx="1"/>
          </p:nvPr>
        </p:nvSpPr>
        <p:spPr>
          <a:xfrm>
            <a:off x="839379" y="1930400"/>
            <a:ext cx="8596668" cy="3880773"/>
          </a:xfrm>
        </p:spPr>
        <p:txBody>
          <a:bodyPr>
            <a:normAutofit fontScale="92500" lnSpcReduction="20000"/>
          </a:bodyPr>
          <a:lstStyle/>
          <a:p>
            <a:r>
              <a:rPr lang="en-US" dirty="0"/>
              <a:t>63.9% of 3</a:t>
            </a:r>
            <a:r>
              <a:rPr lang="en-US" baseline="30000" dirty="0"/>
              <a:t>rd</a:t>
            </a:r>
            <a:r>
              <a:rPr lang="en-US" dirty="0"/>
              <a:t> graders had decayed teeth in 2015-2016</a:t>
            </a:r>
          </a:p>
          <a:p>
            <a:r>
              <a:rPr lang="en-US" dirty="0"/>
              <a:t>Nearly 1/3 of Nebraskans have not had a dental visit in the last year</a:t>
            </a:r>
          </a:p>
          <a:p>
            <a:r>
              <a:rPr lang="en-US" dirty="0"/>
              <a:t>Over ½ of the 93 counties are in a dental shortage area</a:t>
            </a:r>
          </a:p>
          <a:p>
            <a:r>
              <a:rPr lang="en-US" dirty="0"/>
              <a:t>Emergency Room visits accounted for $10 million in total costs for dental conditions in 2016</a:t>
            </a:r>
          </a:p>
          <a:p>
            <a:r>
              <a:rPr lang="en-US" dirty="0"/>
              <a:t>1 in 2 American adults have gum disease</a:t>
            </a:r>
          </a:p>
          <a:p>
            <a:r>
              <a:rPr lang="en-US" dirty="0"/>
              <a:t>Medicare does not cover dental treatment for elderly clients, leaving over 60% not receiving necessary care because they can’t afford it</a:t>
            </a:r>
          </a:p>
          <a:p>
            <a:pPr marL="0" indent="0">
              <a:buNone/>
            </a:pPr>
            <a:endParaRPr lang="en-US" dirty="0"/>
          </a:p>
          <a:p>
            <a:pPr marL="0" indent="0" algn="ctr">
              <a:buNone/>
            </a:pPr>
            <a:r>
              <a:rPr lang="en-US" sz="2000" dirty="0">
                <a:solidFill>
                  <a:schemeClr val="accent1"/>
                </a:solidFill>
                <a:latin typeface="+mj-lt"/>
                <a:ea typeface="+mj-ea"/>
                <a:cs typeface="+mj-cs"/>
              </a:rPr>
              <a:t>2018 public health services provided by NE Public Health Dental Hygienists tipped the scales at 100,598 </a:t>
            </a:r>
          </a:p>
          <a:p>
            <a:pPr marL="0" indent="0" algn="ctr">
              <a:buNone/>
            </a:pPr>
            <a:r>
              <a:rPr lang="en-US" sz="2000" dirty="0">
                <a:solidFill>
                  <a:schemeClr val="accent1"/>
                </a:solidFill>
                <a:latin typeface="+mj-lt"/>
                <a:ea typeface="+mj-ea"/>
                <a:cs typeface="+mj-cs"/>
              </a:rPr>
              <a:t>40% of these services were reimbursable by Medicaid/MCNA</a:t>
            </a:r>
          </a:p>
        </p:txBody>
      </p:sp>
      <p:sp>
        <p:nvSpPr>
          <p:cNvPr id="4" name="Slide Number Placeholder 3">
            <a:extLst>
              <a:ext uri="{FF2B5EF4-FFF2-40B4-BE49-F238E27FC236}">
                <a16:creationId xmlns:a16="http://schemas.microsoft.com/office/drawing/2014/main" id="{32031DFC-F614-49C6-9EFF-7F40CF2F0469}"/>
              </a:ext>
            </a:extLst>
          </p:cNvPr>
          <p:cNvSpPr>
            <a:spLocks noGrp="1"/>
          </p:cNvSpPr>
          <p:nvPr>
            <p:ph type="sldNum" sz="quarter" idx="12"/>
          </p:nvPr>
        </p:nvSpPr>
        <p:spPr/>
        <p:txBody>
          <a:bodyPr/>
          <a:lstStyle/>
          <a:p>
            <a:fld id="{49692DA6-37AC-854E-BA06-769C3BBFD39B}" type="slidenum">
              <a:rPr lang="en-US" smtClean="0"/>
              <a:t>4</a:t>
            </a:fld>
            <a:endParaRPr lang="en-US" dirty="0"/>
          </a:p>
        </p:txBody>
      </p:sp>
    </p:spTree>
    <p:extLst>
      <p:ext uri="{BB962C8B-B14F-4D97-AF65-F5344CB8AC3E}">
        <p14:creationId xmlns:p14="http://schemas.microsoft.com/office/powerpoint/2010/main" val="4284913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CFB5-6C55-BD43-AE68-4D8141428205}"/>
              </a:ext>
            </a:extLst>
          </p:cNvPr>
          <p:cNvSpPr>
            <a:spLocks noGrp="1"/>
          </p:cNvSpPr>
          <p:nvPr>
            <p:ph type="title"/>
          </p:nvPr>
        </p:nvSpPr>
        <p:spPr/>
        <p:txBody>
          <a:bodyPr>
            <a:normAutofit/>
          </a:bodyPr>
          <a:lstStyle/>
          <a:p>
            <a:pPr algn="ctr"/>
            <a:r>
              <a:rPr lang="en-US" sz="4800" dirty="0"/>
              <a:t>Types of PHRDH:</a:t>
            </a:r>
            <a:endParaRPr lang="en-US" sz="4800" dirty="0">
              <a:solidFill>
                <a:srgbClr val="8C33FF"/>
              </a:solidFill>
            </a:endParaRPr>
          </a:p>
        </p:txBody>
      </p:sp>
      <p:sp>
        <p:nvSpPr>
          <p:cNvPr id="3" name="Content Placeholder 2">
            <a:extLst>
              <a:ext uri="{FF2B5EF4-FFF2-40B4-BE49-F238E27FC236}">
                <a16:creationId xmlns:a16="http://schemas.microsoft.com/office/drawing/2014/main" id="{76B4C176-2E71-DC46-B04A-41283384517D}"/>
              </a:ext>
            </a:extLst>
          </p:cNvPr>
          <p:cNvSpPr>
            <a:spLocks noGrp="1"/>
          </p:cNvSpPr>
          <p:nvPr>
            <p:ph idx="1"/>
          </p:nvPr>
        </p:nvSpPr>
        <p:spPr>
          <a:xfrm>
            <a:off x="1070874" y="1824925"/>
            <a:ext cx="8596668" cy="3880773"/>
          </a:xfrm>
        </p:spPr>
        <p:txBody>
          <a:bodyPr>
            <a:normAutofit fontScale="85000" lnSpcReduction="20000"/>
          </a:bodyPr>
          <a:lstStyle/>
          <a:p>
            <a:pPr marL="0" indent="0">
              <a:buNone/>
            </a:pPr>
            <a:r>
              <a:rPr lang="en-US" sz="3000" dirty="0">
                <a:solidFill>
                  <a:schemeClr val="accent1"/>
                </a:solidFill>
                <a:latin typeface="+mj-lt"/>
                <a:ea typeface="+mj-ea"/>
                <a:cs typeface="+mj-cs"/>
              </a:rPr>
              <a:t>The First Type of PHRDH is for Treating Children:</a:t>
            </a:r>
          </a:p>
          <a:p>
            <a:pPr marL="0" indent="0">
              <a:buNone/>
            </a:pPr>
            <a:r>
              <a:rPr lang="en-US" dirty="0"/>
              <a:t> A PHRDH who holds a permit and has their own professional liability insurance can:</a:t>
            </a:r>
          </a:p>
          <a:p>
            <a:pPr lvl="1"/>
            <a:r>
              <a:rPr lang="en-US" dirty="0"/>
              <a:t>Provide oral prophylaxis to healthy children who do not need antibiotics</a:t>
            </a:r>
          </a:p>
          <a:p>
            <a:pPr lvl="1"/>
            <a:r>
              <a:rPr lang="en-US" dirty="0"/>
              <a:t>Apply recognized topical agents for the prevention of oral disease (Fluoride &amp; Silver Diamine Fluoride and sealants)</a:t>
            </a:r>
          </a:p>
          <a:p>
            <a:pPr marL="0" indent="0">
              <a:buNone/>
            </a:pPr>
            <a:r>
              <a:rPr lang="en-US" sz="3000" dirty="0">
                <a:solidFill>
                  <a:schemeClr val="accent1"/>
                </a:solidFill>
                <a:latin typeface="+mj-lt"/>
                <a:ea typeface="+mj-ea"/>
                <a:cs typeface="+mj-cs"/>
              </a:rPr>
              <a:t>Requirements:</a:t>
            </a:r>
          </a:p>
          <a:p>
            <a:pPr lvl="1"/>
            <a:r>
              <a:rPr lang="en-US" dirty="0"/>
              <a:t>Report annually the services performed on a form provided by the office of Oral Health.  This form is mailed to the PHRDH; you must fill out form and return by mail</a:t>
            </a:r>
          </a:p>
          <a:p>
            <a:pPr lvl="1"/>
            <a:r>
              <a:rPr lang="en-US" dirty="0"/>
              <a:t>Tell the patient that your services are preventive, not complete dental diagnosis and care </a:t>
            </a:r>
          </a:p>
          <a:p>
            <a:pPr marL="0" indent="0">
              <a:buNone/>
            </a:pPr>
            <a:r>
              <a:rPr lang="en-US" dirty="0"/>
              <a:t>Past reports can be found at </a:t>
            </a:r>
            <a:r>
              <a:rPr lang="en-US" dirty="0">
                <a:hlinkClick r:id="rId3"/>
              </a:rPr>
              <a:t>http://dhhs.ne.gov/Pages/Dental-Reports.aspx</a:t>
            </a:r>
            <a:endParaRPr lang="en-US" dirty="0"/>
          </a:p>
          <a:p>
            <a:pPr marL="457200" lvl="1" indent="0">
              <a:buNone/>
            </a:pPr>
            <a:endParaRPr lang="en-US" dirty="0"/>
          </a:p>
          <a:p>
            <a:pPr marL="0" indent="0">
              <a:buNone/>
            </a:pPr>
            <a:r>
              <a:rPr lang="en-US" dirty="0"/>
              <a:t> 			</a:t>
            </a:r>
            <a:r>
              <a:rPr lang="en-US" sz="2600" dirty="0">
                <a:solidFill>
                  <a:schemeClr val="accent1"/>
                </a:solidFill>
                <a:latin typeface="+mj-lt"/>
                <a:ea typeface="+mj-ea"/>
                <a:cs typeface="+mj-cs"/>
              </a:rPr>
              <a:t>ANY RDH THAT HOLDS A LICENSE CAN APPLY</a:t>
            </a:r>
          </a:p>
          <a:p>
            <a:endParaRPr lang="en-US" dirty="0"/>
          </a:p>
        </p:txBody>
      </p:sp>
      <p:sp>
        <p:nvSpPr>
          <p:cNvPr id="4" name="Slide Number Placeholder 3">
            <a:extLst>
              <a:ext uri="{FF2B5EF4-FFF2-40B4-BE49-F238E27FC236}">
                <a16:creationId xmlns:a16="http://schemas.microsoft.com/office/drawing/2014/main" id="{EBD78378-FC42-4B63-A5AF-A88720493D35}"/>
              </a:ext>
            </a:extLst>
          </p:cNvPr>
          <p:cNvSpPr>
            <a:spLocks noGrp="1"/>
          </p:cNvSpPr>
          <p:nvPr>
            <p:ph type="sldNum" sz="quarter" idx="12"/>
          </p:nvPr>
        </p:nvSpPr>
        <p:spPr/>
        <p:txBody>
          <a:bodyPr/>
          <a:lstStyle/>
          <a:p>
            <a:fld id="{49692DA6-37AC-854E-BA06-769C3BBFD39B}" type="slidenum">
              <a:rPr lang="en-US" smtClean="0"/>
              <a:t>5</a:t>
            </a:fld>
            <a:endParaRPr lang="en-US" dirty="0"/>
          </a:p>
        </p:txBody>
      </p:sp>
    </p:spTree>
    <p:extLst>
      <p:ext uri="{BB962C8B-B14F-4D97-AF65-F5344CB8AC3E}">
        <p14:creationId xmlns:p14="http://schemas.microsoft.com/office/powerpoint/2010/main" val="3660415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E960-1D13-1142-88A8-FF6DF7B5926F}"/>
              </a:ext>
            </a:extLst>
          </p:cNvPr>
          <p:cNvSpPr>
            <a:spLocks noGrp="1"/>
          </p:cNvSpPr>
          <p:nvPr>
            <p:ph type="title"/>
          </p:nvPr>
        </p:nvSpPr>
        <p:spPr/>
        <p:txBody>
          <a:bodyPr>
            <a:normAutofit/>
          </a:bodyPr>
          <a:lstStyle/>
          <a:p>
            <a:pPr algn="ctr"/>
            <a:r>
              <a:rPr lang="en-US" sz="4800" dirty="0"/>
              <a:t>The Application:</a:t>
            </a:r>
          </a:p>
        </p:txBody>
      </p:sp>
      <p:sp>
        <p:nvSpPr>
          <p:cNvPr id="3" name="Content Placeholder 2">
            <a:extLst>
              <a:ext uri="{FF2B5EF4-FFF2-40B4-BE49-F238E27FC236}">
                <a16:creationId xmlns:a16="http://schemas.microsoft.com/office/drawing/2014/main" id="{1BBB4D06-51AD-814D-8A7C-F474ADB9EC84}"/>
              </a:ext>
            </a:extLst>
          </p:cNvPr>
          <p:cNvSpPr>
            <a:spLocks noGrp="1"/>
          </p:cNvSpPr>
          <p:nvPr>
            <p:ph idx="1"/>
          </p:nvPr>
        </p:nvSpPr>
        <p:spPr>
          <a:xfrm>
            <a:off x="677334" y="1801361"/>
            <a:ext cx="8596668" cy="3880773"/>
          </a:xfrm>
        </p:spPr>
        <p:txBody>
          <a:bodyPr/>
          <a:lstStyle/>
          <a:p>
            <a:r>
              <a:rPr lang="en-US" u="sng" dirty="0">
                <a:hlinkClick r:id="rId3"/>
              </a:rPr>
              <a:t>DHHS.oralhealth@nebraska.gov</a:t>
            </a:r>
            <a:endParaRPr lang="en-US" dirty="0"/>
          </a:p>
          <a:p>
            <a:pPr lvl="0"/>
            <a:r>
              <a:rPr lang="en-US" dirty="0"/>
              <a:t>Go to Licensing &amp; Regulations (located in the bar top of page)</a:t>
            </a:r>
          </a:p>
          <a:p>
            <a:pPr lvl="0"/>
            <a:r>
              <a:rPr lang="en-US" dirty="0"/>
              <a:t>On Line Services (left side)  Licensing Homepage (first one)</a:t>
            </a:r>
          </a:p>
          <a:p>
            <a:pPr lvl="0"/>
            <a:r>
              <a:rPr lang="en-US" dirty="0"/>
              <a:t>Scroll Down to Professions &amp; Occupations</a:t>
            </a:r>
          </a:p>
          <a:p>
            <a:pPr lvl="0"/>
            <a:r>
              <a:rPr lang="en-US" dirty="0"/>
              <a:t>Scroll Down to Dentistry (left side)</a:t>
            </a:r>
          </a:p>
          <a:p>
            <a:pPr lvl="0"/>
            <a:r>
              <a:rPr lang="en-US" dirty="0"/>
              <a:t>Dental Hygienist (middle)</a:t>
            </a:r>
          </a:p>
          <a:p>
            <a:r>
              <a:rPr lang="en-US" dirty="0"/>
              <a:t>Applications for all RDH Licenses are listed</a:t>
            </a:r>
          </a:p>
          <a:p>
            <a:pPr lvl="0"/>
            <a:r>
              <a:rPr lang="en-US" dirty="0"/>
              <a:t>PH for Children</a:t>
            </a:r>
          </a:p>
          <a:p>
            <a:r>
              <a:rPr lang="en-US" dirty="0"/>
              <a:t>You must </a:t>
            </a:r>
            <a:r>
              <a:rPr lang="en-US" i="1" dirty="0"/>
              <a:t>print</a:t>
            </a:r>
            <a:r>
              <a:rPr lang="en-US" dirty="0"/>
              <a:t> off application</a:t>
            </a:r>
          </a:p>
          <a:p>
            <a:endParaRPr lang="en-US" dirty="0"/>
          </a:p>
        </p:txBody>
      </p:sp>
      <p:sp>
        <p:nvSpPr>
          <p:cNvPr id="4" name="Slide Number Placeholder 3">
            <a:extLst>
              <a:ext uri="{FF2B5EF4-FFF2-40B4-BE49-F238E27FC236}">
                <a16:creationId xmlns:a16="http://schemas.microsoft.com/office/drawing/2014/main" id="{D140E13A-D279-4777-8155-C149FFAC951D}"/>
              </a:ext>
            </a:extLst>
          </p:cNvPr>
          <p:cNvSpPr>
            <a:spLocks noGrp="1"/>
          </p:cNvSpPr>
          <p:nvPr>
            <p:ph type="sldNum" sz="quarter" idx="12"/>
          </p:nvPr>
        </p:nvSpPr>
        <p:spPr/>
        <p:txBody>
          <a:bodyPr/>
          <a:lstStyle/>
          <a:p>
            <a:fld id="{49692DA6-37AC-854E-BA06-769C3BBFD39B}" type="slidenum">
              <a:rPr lang="en-US" smtClean="0"/>
              <a:t>6</a:t>
            </a:fld>
            <a:endParaRPr lang="en-US" dirty="0"/>
          </a:p>
        </p:txBody>
      </p:sp>
    </p:spTree>
    <p:extLst>
      <p:ext uri="{BB962C8B-B14F-4D97-AF65-F5344CB8AC3E}">
        <p14:creationId xmlns:p14="http://schemas.microsoft.com/office/powerpoint/2010/main" val="4047756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2963-126C-8B42-BED1-BE737A79D3F5}"/>
              </a:ext>
            </a:extLst>
          </p:cNvPr>
          <p:cNvSpPr>
            <a:spLocks noGrp="1"/>
          </p:cNvSpPr>
          <p:nvPr>
            <p:ph type="title"/>
          </p:nvPr>
        </p:nvSpPr>
        <p:spPr>
          <a:xfrm>
            <a:off x="677334" y="713772"/>
            <a:ext cx="8596668" cy="1320800"/>
          </a:xfrm>
        </p:spPr>
        <p:txBody>
          <a:bodyPr/>
          <a:lstStyle/>
          <a:p>
            <a:pPr algn="ctr"/>
            <a:r>
              <a:rPr lang="en-US" dirty="0"/>
              <a:t>What’s Needed on the Application?</a:t>
            </a:r>
          </a:p>
        </p:txBody>
      </p:sp>
      <p:sp>
        <p:nvSpPr>
          <p:cNvPr id="3" name="Content Placeholder 2">
            <a:extLst>
              <a:ext uri="{FF2B5EF4-FFF2-40B4-BE49-F238E27FC236}">
                <a16:creationId xmlns:a16="http://schemas.microsoft.com/office/drawing/2014/main" id="{3823EF75-23CF-A549-BA9A-D739C9DEEC2F}"/>
              </a:ext>
            </a:extLst>
          </p:cNvPr>
          <p:cNvSpPr>
            <a:spLocks noGrp="1"/>
          </p:cNvSpPr>
          <p:nvPr>
            <p:ph idx="1"/>
          </p:nvPr>
        </p:nvSpPr>
        <p:spPr>
          <a:xfrm>
            <a:off x="677334" y="1930400"/>
            <a:ext cx="8596668" cy="3880773"/>
          </a:xfrm>
        </p:spPr>
        <p:txBody>
          <a:bodyPr>
            <a:normAutofit fontScale="92500"/>
          </a:bodyPr>
          <a:lstStyle/>
          <a:p>
            <a:pPr marL="0" indent="0">
              <a:buNone/>
            </a:pPr>
            <a:r>
              <a:rPr lang="en-US" sz="2400" dirty="0"/>
              <a:t>With the application you MUST attach:</a:t>
            </a:r>
          </a:p>
          <a:p>
            <a:r>
              <a:rPr lang="en-US" sz="2400" dirty="0"/>
              <a:t> A copy of your Certificate of Liability Insurance (ACORD form) </a:t>
            </a:r>
          </a:p>
          <a:p>
            <a:r>
              <a:rPr lang="en-US" sz="2400" dirty="0"/>
              <a:t>If you are using the Certificate of Liability Insurance issued to your employer as proof of professional liability insurance coverage, you must also provide a letter from the insurance company that indicates the insurance policy covers the services you provide under the Public Health Authorization, without the supervision of a licensed dentist, (as described in Neb.Rev.Stat.38-1130(3)</a:t>
            </a:r>
          </a:p>
          <a:p>
            <a:pPr marL="0" indent="0" algn="ctr">
              <a:buNone/>
            </a:pPr>
            <a:r>
              <a:rPr lang="en-US" sz="2400" dirty="0">
                <a:solidFill>
                  <a:schemeClr val="accent1"/>
                </a:solidFill>
                <a:latin typeface="+mj-lt"/>
                <a:ea typeface="+mj-ea"/>
                <a:cs typeface="+mj-cs"/>
              </a:rPr>
              <a:t>There is NO CHARGE for this permit!</a:t>
            </a:r>
          </a:p>
          <a:p>
            <a:endParaRPr lang="en-US" dirty="0"/>
          </a:p>
        </p:txBody>
      </p:sp>
      <p:sp>
        <p:nvSpPr>
          <p:cNvPr id="4" name="Slide Number Placeholder 3">
            <a:extLst>
              <a:ext uri="{FF2B5EF4-FFF2-40B4-BE49-F238E27FC236}">
                <a16:creationId xmlns:a16="http://schemas.microsoft.com/office/drawing/2014/main" id="{C7AD8C40-3341-4A69-A4F9-9AAA8462353B}"/>
              </a:ext>
            </a:extLst>
          </p:cNvPr>
          <p:cNvSpPr>
            <a:spLocks noGrp="1"/>
          </p:cNvSpPr>
          <p:nvPr>
            <p:ph type="sldNum" sz="quarter" idx="12"/>
          </p:nvPr>
        </p:nvSpPr>
        <p:spPr/>
        <p:txBody>
          <a:bodyPr/>
          <a:lstStyle/>
          <a:p>
            <a:fld id="{49692DA6-37AC-854E-BA06-769C3BBFD39B}" type="slidenum">
              <a:rPr lang="en-US" smtClean="0"/>
              <a:t>7</a:t>
            </a:fld>
            <a:endParaRPr lang="en-US" dirty="0"/>
          </a:p>
        </p:txBody>
      </p:sp>
    </p:spTree>
    <p:extLst>
      <p:ext uri="{BB962C8B-B14F-4D97-AF65-F5344CB8AC3E}">
        <p14:creationId xmlns:p14="http://schemas.microsoft.com/office/powerpoint/2010/main" val="3609855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E15-84C4-E44C-A68C-712BD0092D91}"/>
              </a:ext>
            </a:extLst>
          </p:cNvPr>
          <p:cNvSpPr>
            <a:spLocks noGrp="1"/>
          </p:cNvSpPr>
          <p:nvPr>
            <p:ph type="title"/>
          </p:nvPr>
        </p:nvSpPr>
        <p:spPr>
          <a:xfrm>
            <a:off x="677334" y="297083"/>
            <a:ext cx="8596668" cy="1320800"/>
          </a:xfrm>
        </p:spPr>
        <p:txBody>
          <a:bodyPr>
            <a:normAutofit fontScale="90000"/>
          </a:bodyPr>
          <a:lstStyle/>
          <a:p>
            <a:pPr algn="ctr"/>
            <a:r>
              <a:rPr lang="en-US" dirty="0"/>
              <a:t>THE SECOND TYPE OF PHRDH PERMIT:</a:t>
            </a:r>
            <a:br>
              <a:rPr lang="en-US" dirty="0"/>
            </a:br>
            <a:r>
              <a:rPr lang="en-US" dirty="0"/>
              <a:t>TREATING CHILDREN AND ADULTS</a:t>
            </a:r>
            <a:br>
              <a:rPr lang="en-US" dirty="0"/>
            </a:br>
            <a:endParaRPr lang="en-US" dirty="0"/>
          </a:p>
        </p:txBody>
      </p:sp>
      <p:sp>
        <p:nvSpPr>
          <p:cNvPr id="3" name="Content Placeholder 2">
            <a:extLst>
              <a:ext uri="{FF2B5EF4-FFF2-40B4-BE49-F238E27FC236}">
                <a16:creationId xmlns:a16="http://schemas.microsoft.com/office/drawing/2014/main" id="{95BBF94A-8E29-EB4A-AA3D-76342CECE251}"/>
              </a:ext>
            </a:extLst>
          </p:cNvPr>
          <p:cNvSpPr>
            <a:spLocks noGrp="1"/>
          </p:cNvSpPr>
          <p:nvPr>
            <p:ph idx="1"/>
          </p:nvPr>
        </p:nvSpPr>
        <p:spPr>
          <a:xfrm>
            <a:off x="308284" y="1385084"/>
            <a:ext cx="9334767" cy="3880773"/>
          </a:xfrm>
        </p:spPr>
        <p:txBody>
          <a:bodyPr>
            <a:noAutofit/>
          </a:bodyPr>
          <a:lstStyle/>
          <a:p>
            <a:pPr marL="0" indent="0">
              <a:buNone/>
            </a:pPr>
            <a:r>
              <a:rPr lang="en-US" dirty="0"/>
              <a:t>RDH, who hold a permit, has professional liability insurance and has practiced dental hygiene in a clinical setting for 3000 hours can do the following:</a:t>
            </a:r>
          </a:p>
          <a:p>
            <a:r>
              <a:rPr lang="en-US" b="1" u="sng" dirty="0"/>
              <a:t>ON CHILDREN</a:t>
            </a:r>
            <a:endParaRPr lang="en-US" dirty="0"/>
          </a:p>
          <a:p>
            <a:pPr lvl="1"/>
            <a:r>
              <a:rPr lang="en-US" dirty="0"/>
              <a:t>Give prophylaxis to healthy children who do not need antibiotics</a:t>
            </a:r>
          </a:p>
          <a:p>
            <a:pPr lvl="1"/>
            <a:r>
              <a:rPr lang="en-US" dirty="0"/>
              <a:t>Apply recognized topical agents for the prevention of oral disease (Fluoride &amp; Silver Diamine Fluoride and sealants)</a:t>
            </a:r>
          </a:p>
          <a:p>
            <a:r>
              <a:rPr lang="en-US" b="1" u="sng" dirty="0"/>
              <a:t>ON ADULTS</a:t>
            </a:r>
            <a:endParaRPr lang="en-US" dirty="0"/>
          </a:p>
          <a:p>
            <a:pPr lvl="1"/>
            <a:r>
              <a:rPr lang="en-US" dirty="0"/>
              <a:t>Oral Prophylaxis  </a:t>
            </a:r>
          </a:p>
          <a:p>
            <a:pPr lvl="1"/>
            <a:r>
              <a:rPr lang="en-US" dirty="0"/>
              <a:t>Pulp Vitality Testing</a:t>
            </a:r>
          </a:p>
          <a:p>
            <a:pPr lvl="1"/>
            <a:r>
              <a:rPr lang="en-US" dirty="0"/>
              <a:t>Apply recognized topical agents for the prevention of oral disease (Fluoride &amp; Silver Diamine Fluoride and sealants)</a:t>
            </a:r>
          </a:p>
          <a:p>
            <a:r>
              <a:rPr lang="en-US" b="1" u="sng" dirty="0"/>
              <a:t>Requirements:</a:t>
            </a:r>
            <a:endParaRPr lang="en-US" dirty="0"/>
          </a:p>
          <a:p>
            <a:pPr lvl="1"/>
            <a:r>
              <a:rPr lang="en-US" dirty="0"/>
              <a:t>Report annually the services performed on a form provided by the office of Oral Health.  This form is mailed to the PHRDH each year; you must fill out form and return by mail</a:t>
            </a:r>
          </a:p>
          <a:p>
            <a:pPr lvl="1"/>
            <a:r>
              <a:rPr lang="en-US" dirty="0"/>
              <a:t>Tell patient that your services are preventive, not a complete dental diagnosis and care</a:t>
            </a:r>
          </a:p>
        </p:txBody>
      </p:sp>
      <p:sp>
        <p:nvSpPr>
          <p:cNvPr id="4" name="Slide Number Placeholder 3">
            <a:extLst>
              <a:ext uri="{FF2B5EF4-FFF2-40B4-BE49-F238E27FC236}">
                <a16:creationId xmlns:a16="http://schemas.microsoft.com/office/drawing/2014/main" id="{096193FA-75E8-43ED-9725-40BD58E9DB5F}"/>
              </a:ext>
            </a:extLst>
          </p:cNvPr>
          <p:cNvSpPr>
            <a:spLocks noGrp="1"/>
          </p:cNvSpPr>
          <p:nvPr>
            <p:ph type="sldNum" sz="quarter" idx="12"/>
          </p:nvPr>
        </p:nvSpPr>
        <p:spPr/>
        <p:txBody>
          <a:bodyPr/>
          <a:lstStyle/>
          <a:p>
            <a:fld id="{49692DA6-37AC-854E-BA06-769C3BBFD39B}" type="slidenum">
              <a:rPr lang="en-US" smtClean="0"/>
              <a:t>8</a:t>
            </a:fld>
            <a:endParaRPr lang="en-US" dirty="0"/>
          </a:p>
        </p:txBody>
      </p:sp>
    </p:spTree>
    <p:extLst>
      <p:ext uri="{BB962C8B-B14F-4D97-AF65-F5344CB8AC3E}">
        <p14:creationId xmlns:p14="http://schemas.microsoft.com/office/powerpoint/2010/main" val="3819588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2963-126C-8B42-BED1-BE737A79D3F5}"/>
              </a:ext>
            </a:extLst>
          </p:cNvPr>
          <p:cNvSpPr>
            <a:spLocks noGrp="1"/>
          </p:cNvSpPr>
          <p:nvPr>
            <p:ph type="title"/>
          </p:nvPr>
        </p:nvSpPr>
        <p:spPr>
          <a:xfrm>
            <a:off x="677334" y="713772"/>
            <a:ext cx="8596668" cy="1320800"/>
          </a:xfrm>
        </p:spPr>
        <p:txBody>
          <a:bodyPr/>
          <a:lstStyle/>
          <a:p>
            <a:pPr algn="ctr"/>
            <a:r>
              <a:rPr lang="en-US" dirty="0"/>
              <a:t>What’s Needed on the Application?</a:t>
            </a:r>
          </a:p>
        </p:txBody>
      </p:sp>
      <p:sp>
        <p:nvSpPr>
          <p:cNvPr id="3" name="Content Placeholder 2">
            <a:extLst>
              <a:ext uri="{FF2B5EF4-FFF2-40B4-BE49-F238E27FC236}">
                <a16:creationId xmlns:a16="http://schemas.microsoft.com/office/drawing/2014/main" id="{3823EF75-23CF-A549-BA9A-D739C9DEEC2F}"/>
              </a:ext>
            </a:extLst>
          </p:cNvPr>
          <p:cNvSpPr>
            <a:spLocks noGrp="1"/>
          </p:cNvSpPr>
          <p:nvPr>
            <p:ph idx="1"/>
          </p:nvPr>
        </p:nvSpPr>
        <p:spPr>
          <a:xfrm>
            <a:off x="677333" y="1641032"/>
            <a:ext cx="9427365" cy="4921813"/>
          </a:xfrm>
        </p:spPr>
        <p:txBody>
          <a:bodyPr>
            <a:normAutofit fontScale="85000" lnSpcReduction="20000"/>
          </a:bodyPr>
          <a:lstStyle/>
          <a:p>
            <a:pPr marL="0" indent="0">
              <a:buNone/>
            </a:pPr>
            <a:r>
              <a:rPr lang="en-US" sz="2400" dirty="0"/>
              <a:t>With the application you MUST attach:</a:t>
            </a:r>
          </a:p>
          <a:p>
            <a:r>
              <a:rPr lang="en-US" sz="2300" dirty="0"/>
              <a:t>An affidavit of clinical experience from your employing dentist</a:t>
            </a:r>
          </a:p>
          <a:p>
            <a:r>
              <a:rPr lang="en-US" sz="2300" dirty="0"/>
              <a:t>Proof of employment by submitting a copy of your W-2’s</a:t>
            </a:r>
          </a:p>
          <a:p>
            <a:r>
              <a:rPr lang="en-US" sz="2300" dirty="0"/>
              <a:t>OR a letter from your employer on their letterhead, stating the total number of hours worked during that time period </a:t>
            </a:r>
          </a:p>
          <a:p>
            <a:endParaRPr lang="en-US" sz="2300" dirty="0"/>
          </a:p>
          <a:p>
            <a:pPr marL="0" indent="0">
              <a:buNone/>
            </a:pPr>
            <a:r>
              <a:rPr lang="en-US" sz="2400" dirty="0"/>
              <a:t>With the application you MUST attach:</a:t>
            </a:r>
          </a:p>
          <a:p>
            <a:r>
              <a:rPr lang="en-US" sz="2300" dirty="0"/>
              <a:t>a copy of your Certificate of Liability Insurance (ACORD form)</a:t>
            </a:r>
          </a:p>
          <a:p>
            <a:r>
              <a:rPr lang="en-US" sz="2300" dirty="0"/>
              <a:t>If you are using the Certificate of Liability Insurance issued to your employer as proof of professional liability insurance coverage, you must also provide a letter from the insurance company indicating that the insurance policy covers the services you provide under the Public Health Authorization, without the supervision of a licensed dentist,(as described in Neb.Rev.Stat.38-1130(3</a:t>
            </a:r>
            <a:r>
              <a:rPr lang="en-US" sz="2100" dirty="0"/>
              <a:t>)</a:t>
            </a:r>
          </a:p>
          <a:p>
            <a:pPr marL="0" lvl="0" indent="0" algn="ctr">
              <a:buClr>
                <a:srgbClr val="92278F"/>
              </a:buClr>
              <a:buNone/>
            </a:pPr>
            <a:r>
              <a:rPr lang="en-US" sz="2400" dirty="0">
                <a:solidFill>
                  <a:srgbClr val="92278F"/>
                </a:solidFill>
              </a:rPr>
              <a:t>There is NO CHARGE for this permit!</a:t>
            </a:r>
          </a:p>
          <a:p>
            <a:endParaRPr lang="en-US" dirty="0"/>
          </a:p>
        </p:txBody>
      </p:sp>
      <p:sp>
        <p:nvSpPr>
          <p:cNvPr id="4" name="Slide Number Placeholder 3">
            <a:extLst>
              <a:ext uri="{FF2B5EF4-FFF2-40B4-BE49-F238E27FC236}">
                <a16:creationId xmlns:a16="http://schemas.microsoft.com/office/drawing/2014/main" id="{8AD2E573-176A-4BDE-9F41-67154DA610FA}"/>
              </a:ext>
            </a:extLst>
          </p:cNvPr>
          <p:cNvSpPr>
            <a:spLocks noGrp="1"/>
          </p:cNvSpPr>
          <p:nvPr>
            <p:ph type="sldNum" sz="quarter" idx="12"/>
          </p:nvPr>
        </p:nvSpPr>
        <p:spPr/>
        <p:txBody>
          <a:bodyPr/>
          <a:lstStyle/>
          <a:p>
            <a:fld id="{49692DA6-37AC-854E-BA06-769C3BBFD39B}" type="slidenum">
              <a:rPr lang="en-US" smtClean="0"/>
              <a:t>9</a:t>
            </a:fld>
            <a:endParaRPr lang="en-US" dirty="0"/>
          </a:p>
        </p:txBody>
      </p:sp>
    </p:spTree>
    <p:extLst>
      <p:ext uri="{BB962C8B-B14F-4D97-AF65-F5344CB8AC3E}">
        <p14:creationId xmlns:p14="http://schemas.microsoft.com/office/powerpoint/2010/main" val="2670241534"/>
      </p:ext>
    </p:extLst>
  </p:cSld>
  <p:clrMapOvr>
    <a:masterClrMapping/>
  </p:clrMapOvr>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{51A5E902-7019-6944-8EA7-276D596F96E0}tf10001060</Template>
  <TotalTime>4610</TotalTime>
  <Words>4327</Words>
  <Application>Microsoft Office PowerPoint</Application>
  <PresentationFormat>Widescreen</PresentationFormat>
  <Paragraphs>374</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Trebuchet MS</vt:lpstr>
      <vt:lpstr>Wingdings 3</vt:lpstr>
      <vt:lpstr>Facet</vt:lpstr>
      <vt:lpstr>The  Public Health  Registered Dental Hygienist</vt:lpstr>
      <vt:lpstr>PowerPoint Presentation</vt:lpstr>
      <vt:lpstr>PowerPoint Presentation</vt:lpstr>
      <vt:lpstr>Nebraska Dental Statistics:</vt:lpstr>
      <vt:lpstr>Types of PHRDH:</vt:lpstr>
      <vt:lpstr>The Application:</vt:lpstr>
      <vt:lpstr>What’s Needed on the Application?</vt:lpstr>
      <vt:lpstr>THE SECOND TYPE OF PHRDH PERMIT: TREATING CHILDREN AND ADULTS </vt:lpstr>
      <vt:lpstr>What’s Needed on the Application?</vt:lpstr>
      <vt:lpstr>LB312</vt:lpstr>
      <vt:lpstr>Expanded Scope Function for Dental Hygienists: </vt:lpstr>
      <vt:lpstr>Expanded Scope Function for Dental Hygienists (continued): </vt:lpstr>
      <vt:lpstr>The Application for Expanded Scope Functions:  </vt:lpstr>
      <vt:lpstr>The Application:</vt:lpstr>
      <vt:lpstr>Available Courses:</vt:lpstr>
      <vt:lpstr>What are the Public Health Registered Dental Hygienists doing in Nebraska?! </vt:lpstr>
      <vt:lpstr>What are the Public Health Registered Dental Hygienists doing in Nebraska?! </vt:lpstr>
      <vt:lpstr>What are the Public Health Registered Dental Hygienists doing in Nebraska?! </vt:lpstr>
      <vt:lpstr>What are the Public Health Registered Dental Hygienists doing in Nebraska?! </vt:lpstr>
      <vt:lpstr>What are the Public Health Registered Dental Hygienists doing in Nebraska?! </vt:lpstr>
      <vt:lpstr>Medicaid Reimbursement:</vt:lpstr>
      <vt:lpstr>Medicaid Unreimbursed PHRDH Codes:</vt:lpstr>
      <vt:lpstr>Codes NOT Recognized by MCNA  </vt:lpstr>
      <vt:lpstr>Applying for Medicaid Reimbursement:  </vt:lpstr>
      <vt:lpstr>Additional Information:  </vt:lpstr>
      <vt:lpstr>MCNA Provider Network Enrollment: </vt:lpstr>
      <vt:lpstr>Additional Information:</vt:lpstr>
      <vt:lpstr>Barriers for PHRDH </vt:lpstr>
      <vt:lpstr>Resources:</vt:lpstr>
      <vt:lpstr>Presenters: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Public Health Hygienist</dc:title>
  <dc:creator>Deb Schardt</dc:creator>
  <cp:lastModifiedBy>Cynthia Gaskill</cp:lastModifiedBy>
  <cp:revision>97</cp:revision>
  <cp:lastPrinted>2020-04-14T22:04:07Z</cp:lastPrinted>
  <dcterms:created xsi:type="dcterms:W3CDTF">2020-04-10T16:09:36Z</dcterms:created>
  <dcterms:modified xsi:type="dcterms:W3CDTF">2020-04-20T19:48:36Z</dcterms:modified>
</cp:coreProperties>
</file>